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7" r:id="rId8"/>
    <p:sldId id="268" r:id="rId9"/>
    <p:sldId id="269" r:id="rId10"/>
    <p:sldId id="270" r:id="rId11"/>
    <p:sldId id="271" r:id="rId12"/>
    <p:sldId id="264" r:id="rId13"/>
    <p:sldId id="265" r:id="rId14"/>
    <p:sldId id="266" r:id="rId15"/>
  </p:sldIdLst>
  <p:sldSz cx="9144000" cy="5143500" type="screen16x9"/>
  <p:notesSz cx="6858000" cy="9144000"/>
  <p:embeddedFontLst>
    <p:embeddedFont>
      <p:font typeface="Poppins" panose="00000500000000000000" pitchFamily="2" charset="0"/>
      <p:regular r:id="rId17"/>
      <p:bold r:id="rId18"/>
      <p:italic r:id="rId19"/>
      <p:boldItalic r:id="rId20"/>
    </p:embeddedFont>
    <p:embeddedFont>
      <p:font typeface="Poppins Medium" panose="00000600000000000000" pitchFamily="2" charset="0"/>
      <p:regular r:id="rId21"/>
      <p:bold r:id="rId22"/>
      <p:italic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780" y="4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6BE82AE-25E5-46E3-A7D3-724D41E271DC}" type="doc">
      <dgm:prSet loTypeId="urn:microsoft.com/office/officeart/2005/8/layout/chevronAccent+Icon" loCatId="process" qsTypeId="urn:microsoft.com/office/officeart/2005/8/quickstyle/simple1" qsCatId="simple" csTypeId="urn:microsoft.com/office/officeart/2005/8/colors/colorful4" csCatId="colorful" phldr="1"/>
      <dgm:spPr/>
    </dgm:pt>
    <dgm:pt modelId="{C2F8CA89-3971-45C5-AB72-78910D14E971}">
      <dgm:prSet phldrT="[Text]"/>
      <dgm:spPr/>
      <dgm:t>
        <a:bodyPr/>
        <a:lstStyle/>
        <a:p>
          <a:r>
            <a:rPr lang="en-US" dirty="0"/>
            <a:t>Start</a:t>
          </a:r>
        </a:p>
      </dgm:t>
    </dgm:pt>
    <dgm:pt modelId="{4DBE7AEE-829D-44C1-99EB-C25627EF1560}" type="parTrans" cxnId="{C9AB70AE-D71F-4199-8879-B33C6DA7A90E}">
      <dgm:prSet/>
      <dgm:spPr/>
      <dgm:t>
        <a:bodyPr/>
        <a:lstStyle/>
        <a:p>
          <a:endParaRPr lang="en-US"/>
        </a:p>
      </dgm:t>
    </dgm:pt>
    <dgm:pt modelId="{A0447271-699F-4799-98DD-81FFF31BA509}" type="sibTrans" cxnId="{C9AB70AE-D71F-4199-8879-B33C6DA7A90E}">
      <dgm:prSet/>
      <dgm:spPr/>
      <dgm:t>
        <a:bodyPr/>
        <a:lstStyle/>
        <a:p>
          <a:endParaRPr lang="en-US"/>
        </a:p>
      </dgm:t>
    </dgm:pt>
    <dgm:pt modelId="{669C8E20-51EE-4F2E-998B-E570A2F674A4}">
      <dgm:prSet phldrT="[Text]"/>
      <dgm:spPr/>
      <dgm:t>
        <a:bodyPr/>
        <a:lstStyle/>
        <a:p>
          <a:r>
            <a:rPr lang="en-US" dirty="0"/>
            <a:t>Read Image</a:t>
          </a:r>
        </a:p>
      </dgm:t>
    </dgm:pt>
    <dgm:pt modelId="{0A18B763-A55A-40AB-BE25-97C210B0F8A4}" type="parTrans" cxnId="{E9457332-37EE-4928-AA4D-A6286D6D86B4}">
      <dgm:prSet/>
      <dgm:spPr/>
      <dgm:t>
        <a:bodyPr/>
        <a:lstStyle/>
        <a:p>
          <a:endParaRPr lang="en-US"/>
        </a:p>
      </dgm:t>
    </dgm:pt>
    <dgm:pt modelId="{335B17E1-5F2F-45E5-A19C-33FEA30CCD42}" type="sibTrans" cxnId="{E9457332-37EE-4928-AA4D-A6286D6D86B4}">
      <dgm:prSet/>
      <dgm:spPr/>
      <dgm:t>
        <a:bodyPr/>
        <a:lstStyle/>
        <a:p>
          <a:endParaRPr lang="en-US"/>
        </a:p>
      </dgm:t>
    </dgm:pt>
    <dgm:pt modelId="{098AB92B-FDC3-42F3-A614-B294DB833E0C}">
      <dgm:prSet phldrT="[Text]"/>
      <dgm:spPr/>
      <dgm:t>
        <a:bodyPr/>
        <a:lstStyle/>
        <a:p>
          <a:r>
            <a:rPr lang="en-US" dirty="0"/>
            <a:t>Convert to Grayscale</a:t>
          </a:r>
        </a:p>
      </dgm:t>
    </dgm:pt>
    <dgm:pt modelId="{62B9095C-7E0B-403F-991C-E0D709E07C8E}" type="parTrans" cxnId="{8EB03BEF-1881-4C66-AE97-257C64E3A0BD}">
      <dgm:prSet/>
      <dgm:spPr/>
      <dgm:t>
        <a:bodyPr/>
        <a:lstStyle/>
        <a:p>
          <a:endParaRPr lang="en-US"/>
        </a:p>
      </dgm:t>
    </dgm:pt>
    <dgm:pt modelId="{655A6BCE-9A22-4B5D-AECC-94A7AD6E0BE8}" type="sibTrans" cxnId="{8EB03BEF-1881-4C66-AE97-257C64E3A0BD}">
      <dgm:prSet/>
      <dgm:spPr/>
      <dgm:t>
        <a:bodyPr/>
        <a:lstStyle/>
        <a:p>
          <a:endParaRPr lang="en-US"/>
        </a:p>
      </dgm:t>
    </dgm:pt>
    <dgm:pt modelId="{0CFBA05B-B2B8-4114-8DA5-6BA19591C52E}">
      <dgm:prSet phldrT="[Text]"/>
      <dgm:spPr/>
      <dgm:t>
        <a:bodyPr/>
        <a:lstStyle/>
        <a:p>
          <a:r>
            <a:rPr lang="en-US" dirty="0"/>
            <a:t>Noise Reduction</a:t>
          </a:r>
        </a:p>
      </dgm:t>
    </dgm:pt>
    <dgm:pt modelId="{5A5D96E8-796B-42CF-8739-D253B215CF57}" type="parTrans" cxnId="{510C6A56-D15D-456C-9106-5F239AC49779}">
      <dgm:prSet/>
      <dgm:spPr/>
      <dgm:t>
        <a:bodyPr/>
        <a:lstStyle/>
        <a:p>
          <a:endParaRPr lang="en-US"/>
        </a:p>
      </dgm:t>
    </dgm:pt>
    <dgm:pt modelId="{0A957AC8-1EA7-4471-A17D-5BB105501547}" type="sibTrans" cxnId="{510C6A56-D15D-456C-9106-5F239AC49779}">
      <dgm:prSet/>
      <dgm:spPr/>
      <dgm:t>
        <a:bodyPr/>
        <a:lstStyle/>
        <a:p>
          <a:endParaRPr lang="en-US"/>
        </a:p>
      </dgm:t>
    </dgm:pt>
    <dgm:pt modelId="{755EF8CF-174A-46E0-BC0D-1C00919EE2CE}" type="pres">
      <dgm:prSet presAssocID="{46BE82AE-25E5-46E3-A7D3-724D41E271DC}" presName="Name0" presStyleCnt="0">
        <dgm:presLayoutVars>
          <dgm:dir/>
          <dgm:resizeHandles val="exact"/>
        </dgm:presLayoutVars>
      </dgm:prSet>
      <dgm:spPr/>
    </dgm:pt>
    <dgm:pt modelId="{CF84AD6C-EEB3-4453-8E6C-6ED17E7CE241}" type="pres">
      <dgm:prSet presAssocID="{C2F8CA89-3971-45C5-AB72-78910D14E971}" presName="composite" presStyleCnt="0"/>
      <dgm:spPr/>
    </dgm:pt>
    <dgm:pt modelId="{EB8A7580-4ACC-4917-8386-73E1C52DE650}" type="pres">
      <dgm:prSet presAssocID="{C2F8CA89-3971-45C5-AB72-78910D14E971}" presName="bgChev" presStyleLbl="node1" presStyleIdx="0" presStyleCnt="4"/>
      <dgm:spPr/>
    </dgm:pt>
    <dgm:pt modelId="{8F330881-07D8-4E54-AB89-F29393A13091}" type="pres">
      <dgm:prSet presAssocID="{C2F8CA89-3971-45C5-AB72-78910D14E971}" presName="txNode" presStyleLbl="fgAcc1" presStyleIdx="0" presStyleCnt="4">
        <dgm:presLayoutVars>
          <dgm:bulletEnabled val="1"/>
        </dgm:presLayoutVars>
      </dgm:prSet>
      <dgm:spPr/>
    </dgm:pt>
    <dgm:pt modelId="{15E3B719-4359-47F5-883D-B404139ACA48}" type="pres">
      <dgm:prSet presAssocID="{A0447271-699F-4799-98DD-81FFF31BA509}" presName="compositeSpace" presStyleCnt="0"/>
      <dgm:spPr/>
    </dgm:pt>
    <dgm:pt modelId="{54864820-043E-453A-9354-92B86B049D26}" type="pres">
      <dgm:prSet presAssocID="{669C8E20-51EE-4F2E-998B-E570A2F674A4}" presName="composite" presStyleCnt="0"/>
      <dgm:spPr/>
    </dgm:pt>
    <dgm:pt modelId="{517B5003-8787-4588-A3AF-BA081F75FB3C}" type="pres">
      <dgm:prSet presAssocID="{669C8E20-51EE-4F2E-998B-E570A2F674A4}" presName="bgChev" presStyleLbl="node1" presStyleIdx="1" presStyleCnt="4"/>
      <dgm:spPr/>
    </dgm:pt>
    <dgm:pt modelId="{DE0DA4A0-03AC-4B4F-B9FE-5B56F63B3E14}" type="pres">
      <dgm:prSet presAssocID="{669C8E20-51EE-4F2E-998B-E570A2F674A4}" presName="txNode" presStyleLbl="fgAcc1" presStyleIdx="1" presStyleCnt="4">
        <dgm:presLayoutVars>
          <dgm:bulletEnabled val="1"/>
        </dgm:presLayoutVars>
      </dgm:prSet>
      <dgm:spPr/>
    </dgm:pt>
    <dgm:pt modelId="{F27B7655-48F1-48B8-B8F2-788E6706E67F}" type="pres">
      <dgm:prSet presAssocID="{335B17E1-5F2F-45E5-A19C-33FEA30CCD42}" presName="compositeSpace" presStyleCnt="0"/>
      <dgm:spPr/>
    </dgm:pt>
    <dgm:pt modelId="{6858E963-5BFF-4CD4-899E-E79127BAD1C8}" type="pres">
      <dgm:prSet presAssocID="{098AB92B-FDC3-42F3-A614-B294DB833E0C}" presName="composite" presStyleCnt="0"/>
      <dgm:spPr/>
    </dgm:pt>
    <dgm:pt modelId="{C60F284C-0F09-40BA-9BEB-31009CF064FB}" type="pres">
      <dgm:prSet presAssocID="{098AB92B-FDC3-42F3-A614-B294DB833E0C}" presName="bgChev" presStyleLbl="node1" presStyleIdx="2" presStyleCnt="4"/>
      <dgm:spPr/>
    </dgm:pt>
    <dgm:pt modelId="{2836F7CB-A11B-4F4C-8FDB-A134FF2F409B}" type="pres">
      <dgm:prSet presAssocID="{098AB92B-FDC3-42F3-A614-B294DB833E0C}" presName="txNode" presStyleLbl="fgAcc1" presStyleIdx="2" presStyleCnt="4">
        <dgm:presLayoutVars>
          <dgm:bulletEnabled val="1"/>
        </dgm:presLayoutVars>
      </dgm:prSet>
      <dgm:spPr/>
    </dgm:pt>
    <dgm:pt modelId="{F6CAC1E3-0B47-4B81-B375-BA098A1423A8}" type="pres">
      <dgm:prSet presAssocID="{655A6BCE-9A22-4B5D-AECC-94A7AD6E0BE8}" presName="compositeSpace" presStyleCnt="0"/>
      <dgm:spPr/>
    </dgm:pt>
    <dgm:pt modelId="{9159091F-E4B4-40E4-8A2E-0BBAFB6559FC}" type="pres">
      <dgm:prSet presAssocID="{0CFBA05B-B2B8-4114-8DA5-6BA19591C52E}" presName="composite" presStyleCnt="0"/>
      <dgm:spPr/>
    </dgm:pt>
    <dgm:pt modelId="{01778CD2-34B0-478D-8AD0-5979C9FA726D}" type="pres">
      <dgm:prSet presAssocID="{0CFBA05B-B2B8-4114-8DA5-6BA19591C52E}" presName="bgChev" presStyleLbl="node1" presStyleIdx="3" presStyleCnt="4"/>
      <dgm:spPr/>
    </dgm:pt>
    <dgm:pt modelId="{EED0C7DE-6FF9-476A-9261-A5BDECB8EFB3}" type="pres">
      <dgm:prSet presAssocID="{0CFBA05B-B2B8-4114-8DA5-6BA19591C52E}" presName="txNode" presStyleLbl="fgAcc1" presStyleIdx="3" presStyleCnt="4">
        <dgm:presLayoutVars>
          <dgm:bulletEnabled val="1"/>
        </dgm:presLayoutVars>
      </dgm:prSet>
      <dgm:spPr/>
    </dgm:pt>
  </dgm:ptLst>
  <dgm:cxnLst>
    <dgm:cxn modelId="{E9457332-37EE-4928-AA4D-A6286D6D86B4}" srcId="{46BE82AE-25E5-46E3-A7D3-724D41E271DC}" destId="{669C8E20-51EE-4F2E-998B-E570A2F674A4}" srcOrd="1" destOrd="0" parTransId="{0A18B763-A55A-40AB-BE25-97C210B0F8A4}" sibTransId="{335B17E1-5F2F-45E5-A19C-33FEA30CCD42}"/>
    <dgm:cxn modelId="{63F3796A-56D9-4C22-B1B9-872023FB0ECE}" type="presOf" srcId="{669C8E20-51EE-4F2E-998B-E570A2F674A4}" destId="{DE0DA4A0-03AC-4B4F-B9FE-5B56F63B3E14}" srcOrd="0" destOrd="0" presId="urn:microsoft.com/office/officeart/2005/8/layout/chevronAccent+Icon"/>
    <dgm:cxn modelId="{510C6A56-D15D-456C-9106-5F239AC49779}" srcId="{46BE82AE-25E5-46E3-A7D3-724D41E271DC}" destId="{0CFBA05B-B2B8-4114-8DA5-6BA19591C52E}" srcOrd="3" destOrd="0" parTransId="{5A5D96E8-796B-42CF-8739-D253B215CF57}" sibTransId="{0A957AC8-1EA7-4471-A17D-5BB105501547}"/>
    <dgm:cxn modelId="{C571019F-0DE8-4BD5-A21C-7BB80AD6C00D}" type="presOf" srcId="{C2F8CA89-3971-45C5-AB72-78910D14E971}" destId="{8F330881-07D8-4E54-AB89-F29393A13091}" srcOrd="0" destOrd="0" presId="urn:microsoft.com/office/officeart/2005/8/layout/chevronAccent+Icon"/>
    <dgm:cxn modelId="{C9AB70AE-D71F-4199-8879-B33C6DA7A90E}" srcId="{46BE82AE-25E5-46E3-A7D3-724D41E271DC}" destId="{C2F8CA89-3971-45C5-AB72-78910D14E971}" srcOrd="0" destOrd="0" parTransId="{4DBE7AEE-829D-44C1-99EB-C25627EF1560}" sibTransId="{A0447271-699F-4799-98DD-81FFF31BA509}"/>
    <dgm:cxn modelId="{F8C964DB-0C70-427C-93A5-50575FE5B985}" type="presOf" srcId="{098AB92B-FDC3-42F3-A614-B294DB833E0C}" destId="{2836F7CB-A11B-4F4C-8FDB-A134FF2F409B}" srcOrd="0" destOrd="0" presId="urn:microsoft.com/office/officeart/2005/8/layout/chevronAccent+Icon"/>
    <dgm:cxn modelId="{B3BE1FEA-32C4-4DFA-9F4D-51B0268B10C8}" type="presOf" srcId="{46BE82AE-25E5-46E3-A7D3-724D41E271DC}" destId="{755EF8CF-174A-46E0-BC0D-1C00919EE2CE}" srcOrd="0" destOrd="0" presId="urn:microsoft.com/office/officeart/2005/8/layout/chevronAccent+Icon"/>
    <dgm:cxn modelId="{8EB03BEF-1881-4C66-AE97-257C64E3A0BD}" srcId="{46BE82AE-25E5-46E3-A7D3-724D41E271DC}" destId="{098AB92B-FDC3-42F3-A614-B294DB833E0C}" srcOrd="2" destOrd="0" parTransId="{62B9095C-7E0B-403F-991C-E0D709E07C8E}" sibTransId="{655A6BCE-9A22-4B5D-AECC-94A7AD6E0BE8}"/>
    <dgm:cxn modelId="{26FB0EFC-6DD8-4D29-AEA2-4F9C85C06D60}" type="presOf" srcId="{0CFBA05B-B2B8-4114-8DA5-6BA19591C52E}" destId="{EED0C7DE-6FF9-476A-9261-A5BDECB8EFB3}" srcOrd="0" destOrd="0" presId="urn:microsoft.com/office/officeart/2005/8/layout/chevronAccent+Icon"/>
    <dgm:cxn modelId="{AABDD8C1-9F74-47E0-AC57-D2EC71B277E3}" type="presParOf" srcId="{755EF8CF-174A-46E0-BC0D-1C00919EE2CE}" destId="{CF84AD6C-EEB3-4453-8E6C-6ED17E7CE241}" srcOrd="0" destOrd="0" presId="urn:microsoft.com/office/officeart/2005/8/layout/chevronAccent+Icon"/>
    <dgm:cxn modelId="{A71BB65E-510F-47E7-BC3E-C9AAD0CE4281}" type="presParOf" srcId="{CF84AD6C-EEB3-4453-8E6C-6ED17E7CE241}" destId="{EB8A7580-4ACC-4917-8386-73E1C52DE650}" srcOrd="0" destOrd="0" presId="urn:microsoft.com/office/officeart/2005/8/layout/chevronAccent+Icon"/>
    <dgm:cxn modelId="{F97B3CF2-154D-4020-9A4F-28E86305956A}" type="presParOf" srcId="{CF84AD6C-EEB3-4453-8E6C-6ED17E7CE241}" destId="{8F330881-07D8-4E54-AB89-F29393A13091}" srcOrd="1" destOrd="0" presId="urn:microsoft.com/office/officeart/2005/8/layout/chevronAccent+Icon"/>
    <dgm:cxn modelId="{2BCC6977-1B16-4779-B796-138AED814312}" type="presParOf" srcId="{755EF8CF-174A-46E0-BC0D-1C00919EE2CE}" destId="{15E3B719-4359-47F5-883D-B404139ACA48}" srcOrd="1" destOrd="0" presId="urn:microsoft.com/office/officeart/2005/8/layout/chevronAccent+Icon"/>
    <dgm:cxn modelId="{245D1362-CB9B-40D7-B99F-8F15486F1A63}" type="presParOf" srcId="{755EF8CF-174A-46E0-BC0D-1C00919EE2CE}" destId="{54864820-043E-453A-9354-92B86B049D26}" srcOrd="2" destOrd="0" presId="urn:microsoft.com/office/officeart/2005/8/layout/chevronAccent+Icon"/>
    <dgm:cxn modelId="{2A30DCE0-5234-4E29-8390-521DF1C7FE99}" type="presParOf" srcId="{54864820-043E-453A-9354-92B86B049D26}" destId="{517B5003-8787-4588-A3AF-BA081F75FB3C}" srcOrd="0" destOrd="0" presId="urn:microsoft.com/office/officeart/2005/8/layout/chevronAccent+Icon"/>
    <dgm:cxn modelId="{C738C3E0-E1C1-4F01-B235-D374F2E1B8F6}" type="presParOf" srcId="{54864820-043E-453A-9354-92B86B049D26}" destId="{DE0DA4A0-03AC-4B4F-B9FE-5B56F63B3E14}" srcOrd="1" destOrd="0" presId="urn:microsoft.com/office/officeart/2005/8/layout/chevronAccent+Icon"/>
    <dgm:cxn modelId="{F3086337-6DAD-47C3-9161-E73E0495CE1C}" type="presParOf" srcId="{755EF8CF-174A-46E0-BC0D-1C00919EE2CE}" destId="{F27B7655-48F1-48B8-B8F2-788E6706E67F}" srcOrd="3" destOrd="0" presId="urn:microsoft.com/office/officeart/2005/8/layout/chevronAccent+Icon"/>
    <dgm:cxn modelId="{FA6C739E-73E6-4BB7-94B9-09079E676FF2}" type="presParOf" srcId="{755EF8CF-174A-46E0-BC0D-1C00919EE2CE}" destId="{6858E963-5BFF-4CD4-899E-E79127BAD1C8}" srcOrd="4" destOrd="0" presId="urn:microsoft.com/office/officeart/2005/8/layout/chevronAccent+Icon"/>
    <dgm:cxn modelId="{0A6D009A-DC0E-4C47-8251-E9701E03700F}" type="presParOf" srcId="{6858E963-5BFF-4CD4-899E-E79127BAD1C8}" destId="{C60F284C-0F09-40BA-9BEB-31009CF064FB}" srcOrd="0" destOrd="0" presId="urn:microsoft.com/office/officeart/2005/8/layout/chevronAccent+Icon"/>
    <dgm:cxn modelId="{479F290A-3933-466E-921E-55C3B5C3E113}" type="presParOf" srcId="{6858E963-5BFF-4CD4-899E-E79127BAD1C8}" destId="{2836F7CB-A11B-4F4C-8FDB-A134FF2F409B}" srcOrd="1" destOrd="0" presId="urn:microsoft.com/office/officeart/2005/8/layout/chevronAccent+Icon"/>
    <dgm:cxn modelId="{E458E67E-D6F6-417E-A9DA-FC9DF6AA28B8}" type="presParOf" srcId="{755EF8CF-174A-46E0-BC0D-1C00919EE2CE}" destId="{F6CAC1E3-0B47-4B81-B375-BA098A1423A8}" srcOrd="5" destOrd="0" presId="urn:microsoft.com/office/officeart/2005/8/layout/chevronAccent+Icon"/>
    <dgm:cxn modelId="{CCAEB995-D320-4E7A-84DE-DB5A2C448C9F}" type="presParOf" srcId="{755EF8CF-174A-46E0-BC0D-1C00919EE2CE}" destId="{9159091F-E4B4-40E4-8A2E-0BBAFB6559FC}" srcOrd="6" destOrd="0" presId="urn:microsoft.com/office/officeart/2005/8/layout/chevronAccent+Icon"/>
    <dgm:cxn modelId="{61EEF68E-F427-4C8E-98B0-114878497A27}" type="presParOf" srcId="{9159091F-E4B4-40E4-8A2E-0BBAFB6559FC}" destId="{01778CD2-34B0-478D-8AD0-5979C9FA726D}" srcOrd="0" destOrd="0" presId="urn:microsoft.com/office/officeart/2005/8/layout/chevronAccent+Icon"/>
    <dgm:cxn modelId="{022288CE-16B9-4DAE-86B3-B3E9FACF599E}" type="presParOf" srcId="{9159091F-E4B4-40E4-8A2E-0BBAFB6559FC}" destId="{EED0C7DE-6FF9-476A-9261-A5BDECB8EFB3}" srcOrd="1" destOrd="0" presId="urn:microsoft.com/office/officeart/2005/8/layout/chevronAccent+Icon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6BE82AE-25E5-46E3-A7D3-724D41E271DC}" type="doc">
      <dgm:prSet loTypeId="urn:microsoft.com/office/officeart/2005/8/layout/chevronAccent+Icon" loCatId="process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2BB5344E-C774-455E-9D66-F90102A808C8}">
      <dgm:prSet/>
      <dgm:spPr/>
      <dgm:t>
        <a:bodyPr/>
        <a:lstStyle/>
        <a:p>
          <a:r>
            <a:rPr lang="en-US"/>
            <a:t>Contrast Enhancement</a:t>
          </a:r>
        </a:p>
      </dgm:t>
    </dgm:pt>
    <dgm:pt modelId="{280F0065-68D3-4DBA-A6D1-43B449E63FA5}" type="parTrans" cxnId="{BF1A185A-054A-450B-A998-F6BD2161D6DF}">
      <dgm:prSet/>
      <dgm:spPr/>
      <dgm:t>
        <a:bodyPr/>
        <a:lstStyle/>
        <a:p>
          <a:endParaRPr lang="en-US"/>
        </a:p>
      </dgm:t>
    </dgm:pt>
    <dgm:pt modelId="{094E5A71-6B9C-472E-B8A1-A2A6036FCDC3}" type="sibTrans" cxnId="{BF1A185A-054A-450B-A998-F6BD2161D6DF}">
      <dgm:prSet/>
      <dgm:spPr/>
      <dgm:t>
        <a:bodyPr/>
        <a:lstStyle/>
        <a:p>
          <a:endParaRPr lang="en-US"/>
        </a:p>
      </dgm:t>
    </dgm:pt>
    <dgm:pt modelId="{0546EBF1-16A5-4717-A6E9-E5FCA6EC453A}">
      <dgm:prSet/>
      <dgm:spPr/>
      <dgm:t>
        <a:bodyPr/>
        <a:lstStyle/>
        <a:p>
          <a:r>
            <a:rPr lang="en-US"/>
            <a:t>Image Normalization</a:t>
          </a:r>
        </a:p>
      </dgm:t>
    </dgm:pt>
    <dgm:pt modelId="{DA980108-1B33-4CED-92A9-DE5E21BBEC96}" type="parTrans" cxnId="{F3DD1A93-8F6B-4A7D-8FFB-C0D8AF276767}">
      <dgm:prSet/>
      <dgm:spPr/>
      <dgm:t>
        <a:bodyPr/>
        <a:lstStyle/>
        <a:p>
          <a:endParaRPr lang="en-US"/>
        </a:p>
      </dgm:t>
    </dgm:pt>
    <dgm:pt modelId="{4BC8E761-8D47-469F-A2B9-306C43A34334}" type="sibTrans" cxnId="{F3DD1A93-8F6B-4A7D-8FFB-C0D8AF276767}">
      <dgm:prSet/>
      <dgm:spPr/>
      <dgm:t>
        <a:bodyPr/>
        <a:lstStyle/>
        <a:p>
          <a:endParaRPr lang="en-US"/>
        </a:p>
      </dgm:t>
    </dgm:pt>
    <dgm:pt modelId="{574EA41A-7E65-4867-9B18-8846251BFFD9}">
      <dgm:prSet/>
      <dgm:spPr/>
      <dgm:t>
        <a:bodyPr/>
        <a:lstStyle/>
        <a:p>
          <a:r>
            <a:rPr lang="en-US"/>
            <a:t>Segmentation</a:t>
          </a:r>
        </a:p>
      </dgm:t>
    </dgm:pt>
    <dgm:pt modelId="{E394BF63-E89F-4C97-A79E-9EFA0079A4AD}" type="parTrans" cxnId="{782917EB-8404-4C86-9280-CD5ED8674805}">
      <dgm:prSet/>
      <dgm:spPr/>
      <dgm:t>
        <a:bodyPr/>
        <a:lstStyle/>
        <a:p>
          <a:endParaRPr lang="en-US"/>
        </a:p>
      </dgm:t>
    </dgm:pt>
    <dgm:pt modelId="{F7D87427-B8CE-4A96-AA05-786F5C6EEF38}" type="sibTrans" cxnId="{782917EB-8404-4C86-9280-CD5ED8674805}">
      <dgm:prSet/>
      <dgm:spPr/>
      <dgm:t>
        <a:bodyPr/>
        <a:lstStyle/>
        <a:p>
          <a:endParaRPr lang="en-US"/>
        </a:p>
      </dgm:t>
    </dgm:pt>
    <dgm:pt modelId="{35501605-432C-4469-BEB9-930F9DBA6B19}">
      <dgm:prSet/>
      <dgm:spPr/>
      <dgm:t>
        <a:bodyPr/>
        <a:lstStyle/>
        <a:p>
          <a:r>
            <a:rPr lang="en-US"/>
            <a:t>End</a:t>
          </a:r>
        </a:p>
      </dgm:t>
    </dgm:pt>
    <dgm:pt modelId="{9CA5CB69-1CFD-4BF6-B4AB-4119F63C37D6}" type="parTrans" cxnId="{D12EF835-A097-4C15-AB0E-C3453551E036}">
      <dgm:prSet/>
      <dgm:spPr/>
      <dgm:t>
        <a:bodyPr/>
        <a:lstStyle/>
        <a:p>
          <a:endParaRPr lang="en-US"/>
        </a:p>
      </dgm:t>
    </dgm:pt>
    <dgm:pt modelId="{F85EACD4-B747-49D9-B1D3-B3DC7835F184}" type="sibTrans" cxnId="{D12EF835-A097-4C15-AB0E-C3453551E036}">
      <dgm:prSet/>
      <dgm:spPr/>
      <dgm:t>
        <a:bodyPr/>
        <a:lstStyle/>
        <a:p>
          <a:endParaRPr lang="en-US"/>
        </a:p>
      </dgm:t>
    </dgm:pt>
    <dgm:pt modelId="{755EF8CF-174A-46E0-BC0D-1C00919EE2CE}" type="pres">
      <dgm:prSet presAssocID="{46BE82AE-25E5-46E3-A7D3-724D41E271DC}" presName="Name0" presStyleCnt="0">
        <dgm:presLayoutVars>
          <dgm:dir/>
          <dgm:resizeHandles val="exact"/>
        </dgm:presLayoutVars>
      </dgm:prSet>
      <dgm:spPr/>
    </dgm:pt>
    <dgm:pt modelId="{561245F6-2FB0-4BEA-8183-D68CA36FA7C2}" type="pres">
      <dgm:prSet presAssocID="{2BB5344E-C774-455E-9D66-F90102A808C8}" presName="composite" presStyleCnt="0"/>
      <dgm:spPr/>
    </dgm:pt>
    <dgm:pt modelId="{610BAB2C-4967-447A-A680-CDFFFAD108C0}" type="pres">
      <dgm:prSet presAssocID="{2BB5344E-C774-455E-9D66-F90102A808C8}" presName="bgChev" presStyleLbl="node1" presStyleIdx="0" presStyleCnt="4"/>
      <dgm:spPr/>
    </dgm:pt>
    <dgm:pt modelId="{EB8D134C-3E61-4233-9776-E268B2240F49}" type="pres">
      <dgm:prSet presAssocID="{2BB5344E-C774-455E-9D66-F90102A808C8}" presName="txNode" presStyleLbl="fgAcc1" presStyleIdx="0" presStyleCnt="4">
        <dgm:presLayoutVars>
          <dgm:bulletEnabled val="1"/>
        </dgm:presLayoutVars>
      </dgm:prSet>
      <dgm:spPr/>
    </dgm:pt>
    <dgm:pt modelId="{90346128-7413-473E-8D04-D1B44354F8BF}" type="pres">
      <dgm:prSet presAssocID="{094E5A71-6B9C-472E-B8A1-A2A6036FCDC3}" presName="compositeSpace" presStyleCnt="0"/>
      <dgm:spPr/>
    </dgm:pt>
    <dgm:pt modelId="{87CEBC2B-BC9E-4283-8A87-85D7BC7DDF5C}" type="pres">
      <dgm:prSet presAssocID="{0546EBF1-16A5-4717-A6E9-E5FCA6EC453A}" presName="composite" presStyleCnt="0"/>
      <dgm:spPr/>
    </dgm:pt>
    <dgm:pt modelId="{DB3F6F07-8B1F-4F43-B0F9-D81EA2E9B268}" type="pres">
      <dgm:prSet presAssocID="{0546EBF1-16A5-4717-A6E9-E5FCA6EC453A}" presName="bgChev" presStyleLbl="node1" presStyleIdx="1" presStyleCnt="4"/>
      <dgm:spPr/>
    </dgm:pt>
    <dgm:pt modelId="{38609933-81D2-4DA3-879B-8A828248B688}" type="pres">
      <dgm:prSet presAssocID="{0546EBF1-16A5-4717-A6E9-E5FCA6EC453A}" presName="txNode" presStyleLbl="fgAcc1" presStyleIdx="1" presStyleCnt="4">
        <dgm:presLayoutVars>
          <dgm:bulletEnabled val="1"/>
        </dgm:presLayoutVars>
      </dgm:prSet>
      <dgm:spPr/>
    </dgm:pt>
    <dgm:pt modelId="{882326A3-911A-4CDC-8F9E-62356DC54912}" type="pres">
      <dgm:prSet presAssocID="{4BC8E761-8D47-469F-A2B9-306C43A34334}" presName="compositeSpace" presStyleCnt="0"/>
      <dgm:spPr/>
    </dgm:pt>
    <dgm:pt modelId="{5C3008C7-0135-4E81-905D-191AD8AC6DB7}" type="pres">
      <dgm:prSet presAssocID="{574EA41A-7E65-4867-9B18-8846251BFFD9}" presName="composite" presStyleCnt="0"/>
      <dgm:spPr/>
    </dgm:pt>
    <dgm:pt modelId="{3D11F804-9F2D-44A3-8B36-EA475B31DBE5}" type="pres">
      <dgm:prSet presAssocID="{574EA41A-7E65-4867-9B18-8846251BFFD9}" presName="bgChev" presStyleLbl="node1" presStyleIdx="2" presStyleCnt="4"/>
      <dgm:spPr/>
    </dgm:pt>
    <dgm:pt modelId="{CBE3E90E-B48F-4B69-9A08-1C54BE525154}" type="pres">
      <dgm:prSet presAssocID="{574EA41A-7E65-4867-9B18-8846251BFFD9}" presName="txNode" presStyleLbl="fgAcc1" presStyleIdx="2" presStyleCnt="4">
        <dgm:presLayoutVars>
          <dgm:bulletEnabled val="1"/>
        </dgm:presLayoutVars>
      </dgm:prSet>
      <dgm:spPr/>
    </dgm:pt>
    <dgm:pt modelId="{2723B83F-9E19-4979-A203-C7FFBE778CAE}" type="pres">
      <dgm:prSet presAssocID="{F7D87427-B8CE-4A96-AA05-786F5C6EEF38}" presName="compositeSpace" presStyleCnt="0"/>
      <dgm:spPr/>
    </dgm:pt>
    <dgm:pt modelId="{416B7F67-3677-472C-9608-9FA848BF4059}" type="pres">
      <dgm:prSet presAssocID="{35501605-432C-4469-BEB9-930F9DBA6B19}" presName="composite" presStyleCnt="0"/>
      <dgm:spPr/>
    </dgm:pt>
    <dgm:pt modelId="{3D70AAC6-57A9-4995-8E9C-3E840AB592F7}" type="pres">
      <dgm:prSet presAssocID="{35501605-432C-4469-BEB9-930F9DBA6B19}" presName="bgChev" presStyleLbl="node1" presStyleIdx="3" presStyleCnt="4"/>
      <dgm:spPr/>
    </dgm:pt>
    <dgm:pt modelId="{1F3DE43A-50C2-4B0F-80AD-66AA595DE051}" type="pres">
      <dgm:prSet presAssocID="{35501605-432C-4469-BEB9-930F9DBA6B19}" presName="txNode" presStyleLbl="fgAcc1" presStyleIdx="3" presStyleCnt="4">
        <dgm:presLayoutVars>
          <dgm:bulletEnabled val="1"/>
        </dgm:presLayoutVars>
      </dgm:prSet>
      <dgm:spPr/>
    </dgm:pt>
  </dgm:ptLst>
  <dgm:cxnLst>
    <dgm:cxn modelId="{4CD9A506-9C27-453B-9284-6C88AFC2FC04}" type="presOf" srcId="{574EA41A-7E65-4867-9B18-8846251BFFD9}" destId="{CBE3E90E-B48F-4B69-9A08-1C54BE525154}" srcOrd="0" destOrd="0" presId="urn:microsoft.com/office/officeart/2005/8/layout/chevronAccent+Icon"/>
    <dgm:cxn modelId="{7297E030-D28E-43EC-BD97-1EE0802FFF8D}" type="presOf" srcId="{2BB5344E-C774-455E-9D66-F90102A808C8}" destId="{EB8D134C-3E61-4233-9776-E268B2240F49}" srcOrd="0" destOrd="0" presId="urn:microsoft.com/office/officeart/2005/8/layout/chevronAccent+Icon"/>
    <dgm:cxn modelId="{D12EF835-A097-4C15-AB0E-C3453551E036}" srcId="{46BE82AE-25E5-46E3-A7D3-724D41E271DC}" destId="{35501605-432C-4469-BEB9-930F9DBA6B19}" srcOrd="3" destOrd="0" parTransId="{9CA5CB69-1CFD-4BF6-B4AB-4119F63C37D6}" sibTransId="{F85EACD4-B747-49D9-B1D3-B3DC7835F184}"/>
    <dgm:cxn modelId="{BF1A185A-054A-450B-A998-F6BD2161D6DF}" srcId="{46BE82AE-25E5-46E3-A7D3-724D41E271DC}" destId="{2BB5344E-C774-455E-9D66-F90102A808C8}" srcOrd="0" destOrd="0" parTransId="{280F0065-68D3-4DBA-A6D1-43B449E63FA5}" sibTransId="{094E5A71-6B9C-472E-B8A1-A2A6036FCDC3}"/>
    <dgm:cxn modelId="{73174089-3490-430F-95D1-D402AC4ECD68}" type="presOf" srcId="{35501605-432C-4469-BEB9-930F9DBA6B19}" destId="{1F3DE43A-50C2-4B0F-80AD-66AA595DE051}" srcOrd="0" destOrd="0" presId="urn:microsoft.com/office/officeart/2005/8/layout/chevronAccent+Icon"/>
    <dgm:cxn modelId="{F3DD1A93-8F6B-4A7D-8FFB-C0D8AF276767}" srcId="{46BE82AE-25E5-46E3-A7D3-724D41E271DC}" destId="{0546EBF1-16A5-4717-A6E9-E5FCA6EC453A}" srcOrd="1" destOrd="0" parTransId="{DA980108-1B33-4CED-92A9-DE5E21BBEC96}" sibTransId="{4BC8E761-8D47-469F-A2B9-306C43A34334}"/>
    <dgm:cxn modelId="{8A07CA9F-5B91-4C73-8FC8-3778DEB51A4A}" type="presOf" srcId="{0546EBF1-16A5-4717-A6E9-E5FCA6EC453A}" destId="{38609933-81D2-4DA3-879B-8A828248B688}" srcOrd="0" destOrd="0" presId="urn:microsoft.com/office/officeart/2005/8/layout/chevronAccent+Icon"/>
    <dgm:cxn modelId="{B3BE1FEA-32C4-4DFA-9F4D-51B0268B10C8}" type="presOf" srcId="{46BE82AE-25E5-46E3-A7D3-724D41E271DC}" destId="{755EF8CF-174A-46E0-BC0D-1C00919EE2CE}" srcOrd="0" destOrd="0" presId="urn:microsoft.com/office/officeart/2005/8/layout/chevronAccent+Icon"/>
    <dgm:cxn modelId="{782917EB-8404-4C86-9280-CD5ED8674805}" srcId="{46BE82AE-25E5-46E3-A7D3-724D41E271DC}" destId="{574EA41A-7E65-4867-9B18-8846251BFFD9}" srcOrd="2" destOrd="0" parTransId="{E394BF63-E89F-4C97-A79E-9EFA0079A4AD}" sibTransId="{F7D87427-B8CE-4A96-AA05-786F5C6EEF38}"/>
    <dgm:cxn modelId="{A96FD4F5-2F9E-4392-B4F9-446C6B05CEE3}" type="presParOf" srcId="{755EF8CF-174A-46E0-BC0D-1C00919EE2CE}" destId="{561245F6-2FB0-4BEA-8183-D68CA36FA7C2}" srcOrd="0" destOrd="0" presId="urn:microsoft.com/office/officeart/2005/8/layout/chevronAccent+Icon"/>
    <dgm:cxn modelId="{AC5E3853-3A1E-49FC-9841-E1C7E8064A56}" type="presParOf" srcId="{561245F6-2FB0-4BEA-8183-D68CA36FA7C2}" destId="{610BAB2C-4967-447A-A680-CDFFFAD108C0}" srcOrd="0" destOrd="0" presId="urn:microsoft.com/office/officeart/2005/8/layout/chevronAccent+Icon"/>
    <dgm:cxn modelId="{27E852AF-49BF-4C49-AFE9-788D7EDF965F}" type="presParOf" srcId="{561245F6-2FB0-4BEA-8183-D68CA36FA7C2}" destId="{EB8D134C-3E61-4233-9776-E268B2240F49}" srcOrd="1" destOrd="0" presId="urn:microsoft.com/office/officeart/2005/8/layout/chevronAccent+Icon"/>
    <dgm:cxn modelId="{C885299A-62D9-43B5-85D1-441CC1C3931F}" type="presParOf" srcId="{755EF8CF-174A-46E0-BC0D-1C00919EE2CE}" destId="{90346128-7413-473E-8D04-D1B44354F8BF}" srcOrd="1" destOrd="0" presId="urn:microsoft.com/office/officeart/2005/8/layout/chevronAccent+Icon"/>
    <dgm:cxn modelId="{79104E9C-7252-4420-BFC3-461D3F7DA1B1}" type="presParOf" srcId="{755EF8CF-174A-46E0-BC0D-1C00919EE2CE}" destId="{87CEBC2B-BC9E-4283-8A87-85D7BC7DDF5C}" srcOrd="2" destOrd="0" presId="urn:microsoft.com/office/officeart/2005/8/layout/chevronAccent+Icon"/>
    <dgm:cxn modelId="{F7ACE090-B1C9-4A6C-8D94-33BF4B679018}" type="presParOf" srcId="{87CEBC2B-BC9E-4283-8A87-85D7BC7DDF5C}" destId="{DB3F6F07-8B1F-4F43-B0F9-D81EA2E9B268}" srcOrd="0" destOrd="0" presId="urn:microsoft.com/office/officeart/2005/8/layout/chevronAccent+Icon"/>
    <dgm:cxn modelId="{9028BB14-5C37-457A-A7D4-94CC99383FC1}" type="presParOf" srcId="{87CEBC2B-BC9E-4283-8A87-85D7BC7DDF5C}" destId="{38609933-81D2-4DA3-879B-8A828248B688}" srcOrd="1" destOrd="0" presId="urn:microsoft.com/office/officeart/2005/8/layout/chevronAccent+Icon"/>
    <dgm:cxn modelId="{E164B61F-084C-4B56-8E74-5F4F42897AA9}" type="presParOf" srcId="{755EF8CF-174A-46E0-BC0D-1C00919EE2CE}" destId="{882326A3-911A-4CDC-8F9E-62356DC54912}" srcOrd="3" destOrd="0" presId="urn:microsoft.com/office/officeart/2005/8/layout/chevronAccent+Icon"/>
    <dgm:cxn modelId="{18E5E8B8-29DE-440A-ADAB-7ADA154877EC}" type="presParOf" srcId="{755EF8CF-174A-46E0-BC0D-1C00919EE2CE}" destId="{5C3008C7-0135-4E81-905D-191AD8AC6DB7}" srcOrd="4" destOrd="0" presId="urn:microsoft.com/office/officeart/2005/8/layout/chevronAccent+Icon"/>
    <dgm:cxn modelId="{5C32A5A2-3BDC-45AA-9353-C5375EC8082A}" type="presParOf" srcId="{5C3008C7-0135-4E81-905D-191AD8AC6DB7}" destId="{3D11F804-9F2D-44A3-8B36-EA475B31DBE5}" srcOrd="0" destOrd="0" presId="urn:microsoft.com/office/officeart/2005/8/layout/chevronAccent+Icon"/>
    <dgm:cxn modelId="{EB86E314-FA0B-4248-8029-6614CA1C8829}" type="presParOf" srcId="{5C3008C7-0135-4E81-905D-191AD8AC6DB7}" destId="{CBE3E90E-B48F-4B69-9A08-1C54BE525154}" srcOrd="1" destOrd="0" presId="urn:microsoft.com/office/officeart/2005/8/layout/chevronAccent+Icon"/>
    <dgm:cxn modelId="{8C134820-9723-4131-BA33-D6918F37A12A}" type="presParOf" srcId="{755EF8CF-174A-46E0-BC0D-1C00919EE2CE}" destId="{2723B83F-9E19-4979-A203-C7FFBE778CAE}" srcOrd="5" destOrd="0" presId="urn:microsoft.com/office/officeart/2005/8/layout/chevronAccent+Icon"/>
    <dgm:cxn modelId="{6B83F006-6079-48D5-95B4-2F5FEC5944D1}" type="presParOf" srcId="{755EF8CF-174A-46E0-BC0D-1C00919EE2CE}" destId="{416B7F67-3677-472C-9608-9FA848BF4059}" srcOrd="6" destOrd="0" presId="urn:microsoft.com/office/officeart/2005/8/layout/chevronAccent+Icon"/>
    <dgm:cxn modelId="{5005DBAB-8806-4D57-A918-33353E652D81}" type="presParOf" srcId="{416B7F67-3677-472C-9608-9FA848BF4059}" destId="{3D70AAC6-57A9-4995-8E9C-3E840AB592F7}" srcOrd="0" destOrd="0" presId="urn:microsoft.com/office/officeart/2005/8/layout/chevronAccent+Icon"/>
    <dgm:cxn modelId="{11EAFFEC-E916-4ED0-B561-A60AD58F663A}" type="presParOf" srcId="{416B7F67-3677-472C-9608-9FA848BF4059}" destId="{1F3DE43A-50C2-4B0F-80AD-66AA595DE051}" srcOrd="1" destOrd="0" presId="urn:microsoft.com/office/officeart/2005/8/layout/chevronAccent+Icon"/>
  </dgm:cxnLst>
  <dgm:bg/>
  <dgm:whole/>
  <dgm:extLst>
    <a:ext uri="http://schemas.microsoft.com/office/drawing/2008/diagram">
      <dsp:dataModelExt xmlns:dsp="http://schemas.microsoft.com/office/drawing/2008/diagram" relId="rId15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B8A7580-4ACC-4917-8386-73E1C52DE650}">
      <dsp:nvSpPr>
        <dsp:cNvPr id="0" name=""/>
        <dsp:cNvSpPr/>
      </dsp:nvSpPr>
      <dsp:spPr>
        <a:xfrm>
          <a:off x="1964" y="481673"/>
          <a:ext cx="924728" cy="356945"/>
        </a:xfrm>
        <a:prstGeom prst="chevron">
          <a:avLst>
            <a:gd name="adj" fmla="val 4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330881-07D8-4E54-AB89-F29393A13091}">
      <dsp:nvSpPr>
        <dsp:cNvPr id="0" name=""/>
        <dsp:cNvSpPr/>
      </dsp:nvSpPr>
      <dsp:spPr>
        <a:xfrm>
          <a:off x="248559" y="570909"/>
          <a:ext cx="780882" cy="35694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6896" tIns="56896" rIns="56896" bIns="56896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Start</a:t>
          </a:r>
        </a:p>
      </dsp:txBody>
      <dsp:txXfrm>
        <a:off x="259014" y="581364"/>
        <a:ext cx="759972" cy="336035"/>
      </dsp:txXfrm>
    </dsp:sp>
    <dsp:sp modelId="{517B5003-8787-4588-A3AF-BA081F75FB3C}">
      <dsp:nvSpPr>
        <dsp:cNvPr id="0" name=""/>
        <dsp:cNvSpPr/>
      </dsp:nvSpPr>
      <dsp:spPr>
        <a:xfrm>
          <a:off x="1058210" y="481673"/>
          <a:ext cx="924728" cy="356945"/>
        </a:xfrm>
        <a:prstGeom prst="chevron">
          <a:avLst>
            <a:gd name="adj" fmla="val 40000"/>
          </a:avLst>
        </a:prstGeom>
        <a:solidFill>
          <a:schemeClr val="accent4">
            <a:hueOff val="3042719"/>
            <a:satOff val="0"/>
            <a:lumOff val="-993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0DA4A0-03AC-4B4F-B9FE-5B56F63B3E14}">
      <dsp:nvSpPr>
        <dsp:cNvPr id="0" name=""/>
        <dsp:cNvSpPr/>
      </dsp:nvSpPr>
      <dsp:spPr>
        <a:xfrm>
          <a:off x="1304805" y="570909"/>
          <a:ext cx="780882" cy="35694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3042719"/>
              <a:satOff val="0"/>
              <a:lumOff val="-993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6896" tIns="56896" rIns="56896" bIns="56896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Read Image</a:t>
          </a:r>
        </a:p>
      </dsp:txBody>
      <dsp:txXfrm>
        <a:off x="1315260" y="581364"/>
        <a:ext cx="759972" cy="336035"/>
      </dsp:txXfrm>
    </dsp:sp>
    <dsp:sp modelId="{C60F284C-0F09-40BA-9BEB-31009CF064FB}">
      <dsp:nvSpPr>
        <dsp:cNvPr id="0" name=""/>
        <dsp:cNvSpPr/>
      </dsp:nvSpPr>
      <dsp:spPr>
        <a:xfrm>
          <a:off x="2114456" y="481673"/>
          <a:ext cx="924728" cy="356945"/>
        </a:xfrm>
        <a:prstGeom prst="chevron">
          <a:avLst>
            <a:gd name="adj" fmla="val 40000"/>
          </a:avLst>
        </a:prstGeom>
        <a:solidFill>
          <a:schemeClr val="accent4">
            <a:hueOff val="6085437"/>
            <a:satOff val="0"/>
            <a:lumOff val="-1986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36F7CB-A11B-4F4C-8FDB-A134FF2F409B}">
      <dsp:nvSpPr>
        <dsp:cNvPr id="0" name=""/>
        <dsp:cNvSpPr/>
      </dsp:nvSpPr>
      <dsp:spPr>
        <a:xfrm>
          <a:off x="2361051" y="570909"/>
          <a:ext cx="780882" cy="35694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6085437"/>
              <a:satOff val="0"/>
              <a:lumOff val="-1986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6896" tIns="56896" rIns="56896" bIns="56896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Convert to Grayscale</a:t>
          </a:r>
        </a:p>
      </dsp:txBody>
      <dsp:txXfrm>
        <a:off x="2371506" y="581364"/>
        <a:ext cx="759972" cy="336035"/>
      </dsp:txXfrm>
    </dsp:sp>
    <dsp:sp modelId="{01778CD2-34B0-478D-8AD0-5979C9FA726D}">
      <dsp:nvSpPr>
        <dsp:cNvPr id="0" name=""/>
        <dsp:cNvSpPr/>
      </dsp:nvSpPr>
      <dsp:spPr>
        <a:xfrm>
          <a:off x="3170702" y="481673"/>
          <a:ext cx="924728" cy="356945"/>
        </a:xfrm>
        <a:prstGeom prst="chevron">
          <a:avLst>
            <a:gd name="adj" fmla="val 40000"/>
          </a:avLst>
        </a:prstGeom>
        <a:solidFill>
          <a:schemeClr val="accent4">
            <a:hueOff val="9128156"/>
            <a:satOff val="0"/>
            <a:lumOff val="-2980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ED0C7DE-6FF9-476A-9261-A5BDECB8EFB3}">
      <dsp:nvSpPr>
        <dsp:cNvPr id="0" name=""/>
        <dsp:cNvSpPr/>
      </dsp:nvSpPr>
      <dsp:spPr>
        <a:xfrm>
          <a:off x="3417297" y="570909"/>
          <a:ext cx="780882" cy="35694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9128156"/>
              <a:satOff val="0"/>
              <a:lumOff val="-2980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6896" tIns="56896" rIns="56896" bIns="56896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Noise Reduction</a:t>
          </a:r>
        </a:p>
      </dsp:txBody>
      <dsp:txXfrm>
        <a:off x="3427752" y="581364"/>
        <a:ext cx="759972" cy="33603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0BAB2C-4967-447A-A680-CDFFFAD108C0}">
      <dsp:nvSpPr>
        <dsp:cNvPr id="0" name=""/>
        <dsp:cNvSpPr/>
      </dsp:nvSpPr>
      <dsp:spPr>
        <a:xfrm>
          <a:off x="1964" y="481673"/>
          <a:ext cx="924728" cy="356945"/>
        </a:xfrm>
        <a:prstGeom prst="chevron">
          <a:avLst>
            <a:gd name="adj" fmla="val 4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B8D134C-3E61-4233-9776-E268B2240F49}">
      <dsp:nvSpPr>
        <dsp:cNvPr id="0" name=""/>
        <dsp:cNvSpPr/>
      </dsp:nvSpPr>
      <dsp:spPr>
        <a:xfrm>
          <a:off x="248559" y="570909"/>
          <a:ext cx="780882" cy="35694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6896" tIns="56896" rIns="56896" bIns="56896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/>
            <a:t>Contrast Enhancement</a:t>
          </a:r>
        </a:p>
      </dsp:txBody>
      <dsp:txXfrm>
        <a:off x="259014" y="581364"/>
        <a:ext cx="759972" cy="336035"/>
      </dsp:txXfrm>
    </dsp:sp>
    <dsp:sp modelId="{DB3F6F07-8B1F-4F43-B0F9-D81EA2E9B268}">
      <dsp:nvSpPr>
        <dsp:cNvPr id="0" name=""/>
        <dsp:cNvSpPr/>
      </dsp:nvSpPr>
      <dsp:spPr>
        <a:xfrm>
          <a:off x="1058210" y="481673"/>
          <a:ext cx="924728" cy="356945"/>
        </a:xfrm>
        <a:prstGeom prst="chevron">
          <a:avLst>
            <a:gd name="adj" fmla="val 40000"/>
          </a:avLst>
        </a:prstGeom>
        <a:solidFill>
          <a:schemeClr val="accent4">
            <a:hueOff val="3042719"/>
            <a:satOff val="0"/>
            <a:lumOff val="-993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609933-81D2-4DA3-879B-8A828248B688}">
      <dsp:nvSpPr>
        <dsp:cNvPr id="0" name=""/>
        <dsp:cNvSpPr/>
      </dsp:nvSpPr>
      <dsp:spPr>
        <a:xfrm>
          <a:off x="1304805" y="570909"/>
          <a:ext cx="780882" cy="35694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3042719"/>
              <a:satOff val="0"/>
              <a:lumOff val="-993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6896" tIns="56896" rIns="56896" bIns="56896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/>
            <a:t>Image Normalization</a:t>
          </a:r>
        </a:p>
      </dsp:txBody>
      <dsp:txXfrm>
        <a:off x="1315260" y="581364"/>
        <a:ext cx="759972" cy="336035"/>
      </dsp:txXfrm>
    </dsp:sp>
    <dsp:sp modelId="{3D11F804-9F2D-44A3-8B36-EA475B31DBE5}">
      <dsp:nvSpPr>
        <dsp:cNvPr id="0" name=""/>
        <dsp:cNvSpPr/>
      </dsp:nvSpPr>
      <dsp:spPr>
        <a:xfrm>
          <a:off x="2114456" y="481673"/>
          <a:ext cx="924728" cy="356945"/>
        </a:xfrm>
        <a:prstGeom prst="chevron">
          <a:avLst>
            <a:gd name="adj" fmla="val 40000"/>
          </a:avLst>
        </a:prstGeom>
        <a:solidFill>
          <a:schemeClr val="accent4">
            <a:hueOff val="6085437"/>
            <a:satOff val="0"/>
            <a:lumOff val="-1986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BE3E90E-B48F-4B69-9A08-1C54BE525154}">
      <dsp:nvSpPr>
        <dsp:cNvPr id="0" name=""/>
        <dsp:cNvSpPr/>
      </dsp:nvSpPr>
      <dsp:spPr>
        <a:xfrm>
          <a:off x="2361051" y="570909"/>
          <a:ext cx="780882" cy="35694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6085437"/>
              <a:satOff val="0"/>
              <a:lumOff val="-1986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6896" tIns="56896" rIns="56896" bIns="56896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/>
            <a:t>Segmentation</a:t>
          </a:r>
        </a:p>
      </dsp:txBody>
      <dsp:txXfrm>
        <a:off x="2371506" y="581364"/>
        <a:ext cx="759972" cy="336035"/>
      </dsp:txXfrm>
    </dsp:sp>
    <dsp:sp modelId="{3D70AAC6-57A9-4995-8E9C-3E840AB592F7}">
      <dsp:nvSpPr>
        <dsp:cNvPr id="0" name=""/>
        <dsp:cNvSpPr/>
      </dsp:nvSpPr>
      <dsp:spPr>
        <a:xfrm>
          <a:off x="3170702" y="481673"/>
          <a:ext cx="924728" cy="356945"/>
        </a:xfrm>
        <a:prstGeom prst="chevron">
          <a:avLst>
            <a:gd name="adj" fmla="val 40000"/>
          </a:avLst>
        </a:prstGeom>
        <a:solidFill>
          <a:schemeClr val="accent4">
            <a:hueOff val="9128156"/>
            <a:satOff val="0"/>
            <a:lumOff val="-2980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3DE43A-50C2-4B0F-80AD-66AA595DE051}">
      <dsp:nvSpPr>
        <dsp:cNvPr id="0" name=""/>
        <dsp:cNvSpPr/>
      </dsp:nvSpPr>
      <dsp:spPr>
        <a:xfrm>
          <a:off x="3417297" y="570909"/>
          <a:ext cx="780882" cy="35694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9128156"/>
              <a:satOff val="0"/>
              <a:lumOff val="-2980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6896" tIns="56896" rIns="56896" bIns="56896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/>
            <a:t>End</a:t>
          </a:r>
        </a:p>
      </dsp:txBody>
      <dsp:txXfrm>
        <a:off x="3427752" y="581364"/>
        <a:ext cx="759972" cy="33603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Accent+Icon">
  <dgm:title val="Chevron Accent Process"/>
  <dgm:desc val="Use to show sequential steps in a task, process, or workflow, or to emphasize movement or direction. Works best with minimal Level 1 and Level 2 text."/>
  <dgm:catLst>
    <dgm:cat type="process" pri="9500"/>
    <dgm:cat type="officeonline" pri="2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primFontSz" for="des" forName="txNode" op="equ" val="65"/>
      <dgm:constr type="w" for="ch" forName="compositeSpace" refType="w" refFor="ch" refForName="composite" fact="0.02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bgChev"/>
              <dgm:constr type="w" for="ch" forName="bgChev" refType="w" fact="0.9"/>
              <dgm:constr type="t" for="ch" forName="bgChev"/>
              <dgm:constr type="h" for="ch" forName="bgChev" refType="w" refFor="ch" refForName="bgChev" fact="0.386"/>
              <dgm:constr type="l" for="ch" forName="txNode" refType="w" fact="0.24"/>
              <dgm:constr type="w" for="ch" forName="txNode" refType="w" fact="0.76"/>
              <dgm:constr type="t" for="ch" forName="txNode" refType="h" refFor="ch" refForName="bgChev" fact="0.25"/>
              <dgm:constr type="h" for="ch" forName="txNode" refType="h" refFor="ch" refForName="bgChev"/>
            </dgm:constrLst>
          </dgm:if>
          <dgm:else name="Name7">
            <dgm:constrLst>
              <dgm:constr type="l" for="ch" forName="bgChev" refType="w" fact="0.1"/>
              <dgm:constr type="w" for="ch" forName="bgChev" refType="w" fact="0.9"/>
              <dgm:constr type="t" for="ch" forName="bgChev"/>
              <dgm:constr type="h" for="ch" forName="bgChev" refType="w" refFor="ch" refForName="bgChev" fact="0.386"/>
              <dgm:constr type="l" for="ch" forName="txNode"/>
              <dgm:constr type="w" for="ch" forName="txNode" refType="w" fact="0.76"/>
              <dgm:constr type="t" for="ch" forName="txNode" refType="h" refFor="ch" refForName="bgChev" fact="0.25"/>
              <dgm:constr type="h" for="ch" forName="txNode" refType="h" refFor="ch" refForName="bgChev"/>
            </dgm:constrLst>
          </dgm:else>
        </dgm:choose>
        <dgm:ruleLst/>
        <dgm:layoutNode name="bgChev" styleLbl="node1">
          <dgm:alg type="sp"/>
          <dgm:choose name="Name8">
            <dgm:if name="Name9" func="var" arg="dir" op="equ" val="norm">
              <dgm:shape xmlns:r="http://schemas.openxmlformats.org/officeDocument/2006/relationships" type="chevron" r:blip="">
                <dgm:adjLst>
                  <dgm:adj idx="1" val="0.4"/>
                </dgm:adjLst>
              </dgm:shape>
            </dgm:if>
            <dgm:else name="Name10">
              <dgm:shape xmlns:r="http://schemas.openxmlformats.org/officeDocument/2006/relationships" rot="180" type="chevron" r:blip="">
                <dgm:adjLst>
                  <dgm:adj idx="1" val="0.4"/>
                </dgm:adjLst>
              </dgm:shape>
            </dgm:else>
          </dgm:choose>
          <dgm:presOf/>
          <dgm:constrLst/>
        </dgm:layoutNode>
        <dgm:layoutNode name="txNode" styleLbl="fgAcc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ruleLst>
            <dgm:rule type="primFontSz" val="5" fact="NaN" max="NaN"/>
          </dgm:ruleLst>
        </dgm:layoutNode>
      </dgm:layoutNode>
      <dgm:forEach name="Name11" axis="followSib" ptType="sibTrans" cnt="1">
        <dgm:layoutNode name="compositeSpace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Accent+Icon">
  <dgm:title val="Chevron Accent Process"/>
  <dgm:desc val="Use to show sequential steps in a task, process, or workflow, or to emphasize movement or direction. Works best with minimal Level 1 and Level 2 text."/>
  <dgm:catLst>
    <dgm:cat type="process" pri="9500"/>
    <dgm:cat type="officeonline" pri="2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primFontSz" for="des" forName="txNode" op="equ" val="65"/>
      <dgm:constr type="w" for="ch" forName="compositeSpace" refType="w" refFor="ch" refForName="composite" fact="0.02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bgChev"/>
              <dgm:constr type="w" for="ch" forName="bgChev" refType="w" fact="0.9"/>
              <dgm:constr type="t" for="ch" forName="bgChev"/>
              <dgm:constr type="h" for="ch" forName="bgChev" refType="w" refFor="ch" refForName="bgChev" fact="0.386"/>
              <dgm:constr type="l" for="ch" forName="txNode" refType="w" fact="0.24"/>
              <dgm:constr type="w" for="ch" forName="txNode" refType="w" fact="0.76"/>
              <dgm:constr type="t" for="ch" forName="txNode" refType="h" refFor="ch" refForName="bgChev" fact="0.25"/>
              <dgm:constr type="h" for="ch" forName="txNode" refType="h" refFor="ch" refForName="bgChev"/>
            </dgm:constrLst>
          </dgm:if>
          <dgm:else name="Name7">
            <dgm:constrLst>
              <dgm:constr type="l" for="ch" forName="bgChev" refType="w" fact="0.1"/>
              <dgm:constr type="w" for="ch" forName="bgChev" refType="w" fact="0.9"/>
              <dgm:constr type="t" for="ch" forName="bgChev"/>
              <dgm:constr type="h" for="ch" forName="bgChev" refType="w" refFor="ch" refForName="bgChev" fact="0.386"/>
              <dgm:constr type="l" for="ch" forName="txNode"/>
              <dgm:constr type="w" for="ch" forName="txNode" refType="w" fact="0.76"/>
              <dgm:constr type="t" for="ch" forName="txNode" refType="h" refFor="ch" refForName="bgChev" fact="0.25"/>
              <dgm:constr type="h" for="ch" forName="txNode" refType="h" refFor="ch" refForName="bgChev"/>
            </dgm:constrLst>
          </dgm:else>
        </dgm:choose>
        <dgm:ruleLst/>
        <dgm:layoutNode name="bgChev" styleLbl="node1">
          <dgm:alg type="sp"/>
          <dgm:choose name="Name8">
            <dgm:if name="Name9" func="var" arg="dir" op="equ" val="norm">
              <dgm:shape xmlns:r="http://schemas.openxmlformats.org/officeDocument/2006/relationships" type="chevron" r:blip="">
                <dgm:adjLst>
                  <dgm:adj idx="1" val="0.4"/>
                </dgm:adjLst>
              </dgm:shape>
            </dgm:if>
            <dgm:else name="Name10">
              <dgm:shape xmlns:r="http://schemas.openxmlformats.org/officeDocument/2006/relationships" rot="180" type="chevron" r:blip="">
                <dgm:adjLst>
                  <dgm:adj idx="1" val="0.4"/>
                </dgm:adjLst>
              </dgm:shape>
            </dgm:else>
          </dgm:choose>
          <dgm:presOf/>
          <dgm:constrLst/>
        </dgm:layoutNode>
        <dgm:layoutNode name="txNode" styleLbl="fgAcc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ruleLst>
            <dgm:rule type="primFontSz" val="5" fact="NaN" max="NaN"/>
          </dgm:ruleLst>
        </dgm:layoutNode>
      </dgm:layoutNode>
      <dgm:forEach name="Name11" axis="followSib" ptType="sibTrans" cnt="1">
        <dgm:layoutNode name="compositeSpace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751586bc15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2751586bc15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000425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751586bc15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2751586bc15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e959b16801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2e959b16801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e959b16801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2e959b16801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74f40d41ae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274f40d41ae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74f40d41ae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274f40d41ae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2e959b16801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2e959b16801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751586bc1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751586bc1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2e959b16801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2e959b16801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751586bc15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2751586bc15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751586bc15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2751586bc15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751586bc15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2751586bc15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492169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751586bc15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2751586bc15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46939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13" Type="http://schemas.openxmlformats.org/officeDocument/2006/relationships/diagramQuickStyle" Target="../diagrams/quickStyle2.xml"/><Relationship Id="rId3" Type="http://schemas.openxmlformats.org/officeDocument/2006/relationships/image" Target="../media/image2.png"/><Relationship Id="rId7" Type="http://schemas.openxmlformats.org/officeDocument/2006/relationships/diagramLayout" Target="../diagrams/layout1.xml"/><Relationship Id="rId12" Type="http://schemas.openxmlformats.org/officeDocument/2006/relationships/diagramLayout" Target="../diagrams/layout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diagramData" Target="../diagrams/data1.xml"/><Relationship Id="rId11" Type="http://schemas.openxmlformats.org/officeDocument/2006/relationships/diagramData" Target="../diagrams/data2.xml"/><Relationship Id="rId5" Type="http://schemas.openxmlformats.org/officeDocument/2006/relationships/image" Target="../media/image9.png"/><Relationship Id="rId15" Type="http://schemas.microsoft.com/office/2007/relationships/diagramDrawing" Target="../diagrams/drawing2.xml"/><Relationship Id="rId10" Type="http://schemas.microsoft.com/office/2007/relationships/diagramDrawing" Target="../diagrams/drawing1.xml"/><Relationship Id="rId4" Type="http://schemas.openxmlformats.org/officeDocument/2006/relationships/image" Target="../media/image8.png"/><Relationship Id="rId9" Type="http://schemas.openxmlformats.org/officeDocument/2006/relationships/diagramColors" Target="../diagrams/colors1.xml"/><Relationship Id="rId14" Type="http://schemas.openxmlformats.org/officeDocument/2006/relationships/diagramColors" Target="../diagrams/colors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6" name="Google Shape;56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8" y="0"/>
            <a:ext cx="9142401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 txBox="1"/>
          <p:nvPr/>
        </p:nvSpPr>
        <p:spPr>
          <a:xfrm>
            <a:off x="171050" y="2993250"/>
            <a:ext cx="8759700" cy="194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dirty="0">
                <a:solidFill>
                  <a:schemeClr val="dk2"/>
                </a:solidFill>
              </a:rPr>
              <a:t>Team Name: Orbital Outliers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dirty="0">
                <a:solidFill>
                  <a:schemeClr val="dk2"/>
                </a:solidFill>
              </a:rPr>
              <a:t>Name of College(s)/University(s): Academy of Technology</a:t>
            </a:r>
            <a:endParaRPr sz="1500"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dirty="0">
                <a:solidFill>
                  <a:schemeClr val="dk2"/>
                </a:solidFill>
              </a:rPr>
              <a:t>Team Members Details:</a:t>
            </a:r>
            <a:endParaRPr sz="1500" dirty="0">
              <a:solidFill>
                <a:schemeClr val="dk2"/>
              </a:solidFill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AutoNum type="arabicPeriod"/>
            </a:pPr>
            <a:r>
              <a:rPr lang="en-US" sz="1500" dirty="0">
                <a:solidFill>
                  <a:schemeClr val="dk2"/>
                </a:solidFill>
              </a:rPr>
              <a:t>AMITAYU GHOSH</a:t>
            </a:r>
            <a:endParaRPr sz="1500" dirty="0">
              <a:solidFill>
                <a:schemeClr val="dk2"/>
              </a:solidFill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AutoNum type="arabicPeriod"/>
            </a:pPr>
            <a:r>
              <a:rPr lang="en-IN" sz="1500" dirty="0">
                <a:solidFill>
                  <a:schemeClr val="dk2"/>
                </a:solidFill>
              </a:rPr>
              <a:t>AKASHDIP MAHAPATRA</a:t>
            </a:r>
            <a:endParaRPr sz="1500" dirty="0">
              <a:solidFill>
                <a:schemeClr val="dk2"/>
              </a:solidFill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AutoNum type="arabicPeriod"/>
            </a:pPr>
            <a:r>
              <a:rPr lang="en-GB" sz="1500" dirty="0">
                <a:solidFill>
                  <a:schemeClr val="dk2"/>
                </a:solidFill>
              </a:rPr>
              <a:t>SUBHASISH DE</a:t>
            </a:r>
            <a:endParaRPr sz="1500" dirty="0">
              <a:solidFill>
                <a:schemeClr val="dk2"/>
              </a:solidFill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AutoNum type="arabicPeriod"/>
            </a:pPr>
            <a:r>
              <a:rPr lang="en-US" sz="1500" dirty="0">
                <a:solidFill>
                  <a:schemeClr val="dk2"/>
                </a:solidFill>
              </a:rPr>
              <a:t>DHRUBA MONDAL</a:t>
            </a:r>
            <a:endParaRPr sz="1500" dirty="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04" name="Google Shape;104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8" y="0"/>
            <a:ext cx="9142401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DAE6729-2299-687E-921E-1A3C859A4D1C}"/>
              </a:ext>
            </a:extLst>
          </p:cNvPr>
          <p:cNvSpPr/>
          <p:nvPr/>
        </p:nvSpPr>
        <p:spPr>
          <a:xfrm>
            <a:off x="499872" y="743260"/>
            <a:ext cx="2499360" cy="28635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Crater/Boulder Detection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AFA6B06F-FC49-3438-087D-945C3C6F4EE6}"/>
              </a:ext>
            </a:extLst>
          </p:cNvPr>
          <p:cNvSpPr/>
          <p:nvPr/>
        </p:nvSpPr>
        <p:spPr>
          <a:xfrm>
            <a:off x="5669280" y="2025154"/>
            <a:ext cx="2828544" cy="28635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Shapefile Generation Module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64184A-8AFD-3D79-F66A-5ED862DE92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552" y="1281893"/>
            <a:ext cx="4764164" cy="11346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0FD4CEF-FBAF-62DD-B2D8-769C2693FF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2521545"/>
            <a:ext cx="4260300" cy="2020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6782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96" name="Google Shape;96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8" y="0"/>
            <a:ext cx="9142401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DE504E4-8ACE-44CA-4065-4F83A364B0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2854" y="708363"/>
            <a:ext cx="6433777" cy="4336423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20" name="Google Shape;120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8" y="0"/>
            <a:ext cx="9142401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1"/>
          <p:cNvSpPr txBox="1"/>
          <p:nvPr/>
        </p:nvSpPr>
        <p:spPr>
          <a:xfrm>
            <a:off x="134400" y="806350"/>
            <a:ext cx="8845200" cy="6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Solution Brief (Overall)</a:t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2D08BD-A737-89E4-C184-0E2C98A6B5FC}"/>
              </a:ext>
            </a:extLst>
          </p:cNvPr>
          <p:cNvSpPr txBox="1"/>
          <p:nvPr/>
        </p:nvSpPr>
        <p:spPr>
          <a:xfrm>
            <a:off x="0" y="1379050"/>
            <a:ext cx="9917587" cy="37031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automatic detection of craters and boulders in Orbiter High Resolution Camera (OHRC) images is crucial for planetary exploration and mapping. Utilizing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AI/ML techniques can significantly enhance the analysis of these high-resolution images.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1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Steps in the Solution</a:t>
            </a:r>
            <a:endParaRPr lang="en-IN" sz="11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IN" sz="11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 Collection and Preprocessing</a:t>
            </a:r>
            <a:endParaRPr lang="en-IN" sz="11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IN" sz="11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 Collection:</a:t>
            </a:r>
            <a:r>
              <a:rPr lang="en-IN" sz="11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Gather diverse OHRC images.</a:t>
            </a: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IN" sz="11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Annotation:</a:t>
            </a:r>
            <a:r>
              <a:rPr lang="en-IN" sz="11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Manually label a subset for ground truth.</a:t>
            </a: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IN" sz="11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 Augmentation:</a:t>
            </a:r>
            <a:r>
              <a:rPr lang="en-IN" sz="11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Increase dataset diversity with techniques like rotation, scaling, and flipping.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IN" sz="11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Model Selection</a:t>
            </a:r>
            <a:endParaRPr lang="en-IN" sz="11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IN" sz="11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Convolutional Neural Networks (CNNs):</a:t>
            </a:r>
            <a:r>
              <a:rPr lang="en-IN" sz="11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Use CNNs like U-Net, Mask R-CNN, or YOLO for feature extraction and object detection.</a:t>
            </a: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IN" sz="11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Transfer Learning:</a:t>
            </a:r>
            <a:r>
              <a:rPr lang="en-IN" sz="11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Fine-tune pre-trained models (e.g., from ImageNet) on OHRC images to reduce training time and improve performance.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IN" sz="11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Feature Extraction</a:t>
            </a:r>
            <a:endParaRPr lang="en-IN" sz="11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IN" sz="11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Multi-scale Analysis:</a:t>
            </a:r>
            <a:r>
              <a:rPr lang="en-IN" sz="11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Capture both large craters and small boulders using multi-scale CNN architectures or image pyramids.</a:t>
            </a: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IN" sz="11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Texture and Shape Analysis:</a:t>
            </a:r>
            <a:r>
              <a:rPr lang="en-IN" sz="11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Utilize edge detection and Hough Transform for identifying circular shapes of craters.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28" name="Google Shape;128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8" y="0"/>
            <a:ext cx="9142401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3E560DB-935C-400A-8FCE-219C816E2226}"/>
              </a:ext>
            </a:extLst>
          </p:cNvPr>
          <p:cNvSpPr txBox="1"/>
          <p:nvPr/>
        </p:nvSpPr>
        <p:spPr>
          <a:xfrm>
            <a:off x="0" y="731375"/>
            <a:ext cx="9284465" cy="45637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107000"/>
              </a:lnSpc>
              <a:spcAft>
                <a:spcPts val="800"/>
              </a:spcAft>
              <a:tabLst>
                <a:tab pos="457200" algn="l"/>
              </a:tabLst>
            </a:pPr>
            <a:r>
              <a:rPr lang="en-IN" sz="11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4.	Model Training</a:t>
            </a:r>
            <a:endParaRPr lang="en-IN" sz="11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IN" sz="11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Supervised Learning:</a:t>
            </a:r>
            <a:r>
              <a:rPr lang="en-IN" sz="11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Train the model using annotated images, employing loss functions like Intersection over Union (</a:t>
            </a:r>
            <a:r>
              <a:rPr lang="en-IN" sz="11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IoU</a:t>
            </a:r>
            <a:r>
              <a:rPr lang="en-IN" sz="11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 for accurate localization.</a:t>
            </a: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IN" sz="11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Regularization Techniques:</a:t>
            </a:r>
            <a:r>
              <a:rPr lang="en-IN" sz="11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Prevent overfitting with dropout, batch normalization, and data augmentation.</a:t>
            </a:r>
          </a:p>
          <a:p>
            <a:pPr lvl="0">
              <a:lnSpc>
                <a:spcPct val="107000"/>
              </a:lnSpc>
              <a:spcAft>
                <a:spcPts val="800"/>
              </a:spcAft>
              <a:tabLst>
                <a:tab pos="457200" algn="l"/>
              </a:tabLst>
            </a:pPr>
            <a:r>
              <a:rPr lang="en-IN" sz="11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5.	Model Evaluation</a:t>
            </a:r>
            <a:endParaRPr lang="en-IN" sz="11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IN" sz="11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Metrics:</a:t>
            </a:r>
            <a:r>
              <a:rPr lang="en-IN" sz="11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Use precision, recall, F1-score, and </a:t>
            </a:r>
            <a:r>
              <a:rPr lang="en-IN" sz="11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IoU</a:t>
            </a:r>
            <a:r>
              <a:rPr lang="en-IN" sz="11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to evaluate model performance.</a:t>
            </a: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IN" sz="11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Cross-Validation:</a:t>
            </a:r>
            <a:r>
              <a:rPr lang="en-IN" sz="11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Apply k-fold cross-validation to ensure generalization to unseen data.</a:t>
            </a:r>
          </a:p>
          <a:p>
            <a:pPr lvl="0">
              <a:lnSpc>
                <a:spcPct val="107000"/>
              </a:lnSpc>
              <a:spcAft>
                <a:spcPts val="800"/>
              </a:spcAft>
              <a:tabLst>
                <a:tab pos="457200" algn="l"/>
              </a:tabLst>
            </a:pPr>
            <a:r>
              <a:rPr lang="en-IN" sz="11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6.	Post-processing</a:t>
            </a:r>
            <a:endParaRPr lang="en-IN" sz="11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IN" sz="11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Noise Reduction:</a:t>
            </a:r>
            <a:r>
              <a:rPr lang="en-IN" sz="11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Refine detections and reduce false positives with morphological operations.</a:t>
            </a: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IN" sz="11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Clustering:</a:t>
            </a:r>
            <a:r>
              <a:rPr lang="en-IN" sz="11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Use algorithms like DBSCAN to group detected features meaningfully.</a:t>
            </a:r>
          </a:p>
          <a:p>
            <a:pPr lvl="0">
              <a:lnSpc>
                <a:spcPct val="107000"/>
              </a:lnSpc>
              <a:spcAft>
                <a:spcPts val="800"/>
              </a:spcAft>
              <a:tabLst>
                <a:tab pos="457200" algn="l"/>
              </a:tabLst>
            </a:pPr>
            <a:r>
              <a:rPr lang="en-IN" sz="11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7.	Deployment</a:t>
            </a:r>
            <a:endParaRPr lang="en-IN" sz="11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IN" sz="11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Scalable Infrastructure:</a:t>
            </a:r>
            <a:r>
              <a:rPr lang="en-IN" sz="11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Deploy the model on scalable cloud infrastructure using frameworks like TensorFlow Serving or </a:t>
            </a:r>
            <a:r>
              <a:rPr lang="en-IN" sz="11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PyTorch</a:t>
            </a:r>
            <a:r>
              <a:rPr lang="en-IN" sz="11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Serve.</a:t>
            </a: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IN" sz="11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User Interface:</a:t>
            </a:r>
            <a:r>
              <a:rPr lang="en-IN" sz="11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Develop an interface for scientists to upload images, run detections, and visualize results, including features for manual validation.</a:t>
            </a:r>
          </a:p>
          <a:p>
            <a:pPr lvl="0">
              <a:lnSpc>
                <a:spcPct val="107000"/>
              </a:lnSpc>
              <a:spcAft>
                <a:spcPts val="800"/>
              </a:spcAft>
              <a:tabLst>
                <a:tab pos="457200" algn="l"/>
              </a:tabLst>
            </a:pPr>
            <a:r>
              <a:rPr lang="en-IN" sz="11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8.	Continuous Improvement</a:t>
            </a:r>
            <a:endParaRPr lang="en-IN" sz="11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IN" sz="11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Feedback Loop:</a:t>
            </a:r>
            <a:r>
              <a:rPr lang="en-IN" sz="11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Implement a mechanism for users to annotate and correct detections, feeding this data back for continuous improvement.</a:t>
            </a: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IN" sz="11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Periodic Retraining:</a:t>
            </a:r>
            <a:r>
              <a:rPr lang="en-IN" sz="11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Regularly retrain the model with new data and annotations to keep it updated.</a:t>
            </a:r>
          </a:p>
          <a:p>
            <a:endParaRPr lang="en-IN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2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35" name="Google Shape;135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8" y="0"/>
            <a:ext cx="9142401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64" name="Google Shape;64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8" y="0"/>
            <a:ext cx="9142401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/>
          <p:cNvSpPr txBox="1"/>
          <p:nvPr/>
        </p:nvSpPr>
        <p:spPr>
          <a:xfrm>
            <a:off x="109950" y="806350"/>
            <a:ext cx="8894100" cy="5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Detailed solution and Approach (250-300 words)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117239-8E0B-73E4-70FE-0E186C8295E9}"/>
              </a:ext>
            </a:extLst>
          </p:cNvPr>
          <p:cNvSpPr txBox="1"/>
          <p:nvPr/>
        </p:nvSpPr>
        <p:spPr>
          <a:xfrm>
            <a:off x="109950" y="1255202"/>
            <a:ext cx="9177512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AI/ML model development for automatic detection of craters and boulders will be developed using a fine-grained approach with Orbiter High Resolution Camera</a:t>
            </a:r>
          </a:p>
          <a:p>
            <a:r>
              <a:rPr lang="en-US" sz="1000" dirty="0"/>
              <a:t> images through image processing and deep learning. The approaches described herein have the key steps as follows:</a:t>
            </a:r>
          </a:p>
          <a:p>
            <a:endParaRPr lang="en-US" sz="1000" dirty="0"/>
          </a:p>
          <a:p>
            <a:r>
              <a:rPr lang="en-US" sz="1000" dirty="0"/>
              <a:t>Image pre-processing: A step of OHRC image pre-processing will </a:t>
            </a:r>
            <a:r>
              <a:rPr lang="en-US" sz="1000" dirty="0" err="1"/>
              <a:t>selenoreference</a:t>
            </a:r>
            <a:r>
              <a:rPr lang="en-US" sz="1000" dirty="0"/>
              <a:t> images using the provided side information. This step will correct geometric</a:t>
            </a:r>
          </a:p>
          <a:p>
            <a:r>
              <a:rPr lang="en-US" sz="1000" dirty="0"/>
              <a:t> distortions and registration with respect to a common Lunar reference frame.</a:t>
            </a:r>
          </a:p>
          <a:p>
            <a:endParaRPr lang="en-US" sz="1000" dirty="0"/>
          </a:p>
          <a:p>
            <a:r>
              <a:rPr lang="en-US" sz="1000" dirty="0"/>
              <a:t>Model Training: One can use a Convolutional Neural Network architecture, such as U-Net, which is designed for image segmentation tasks. It will be trained </a:t>
            </a:r>
          </a:p>
          <a:p>
            <a:r>
              <a:rPr lang="en-US" sz="1000" dirty="0"/>
              <a:t>based on labeled datasets whereby craters and boulders are annotated. In this case, the model will learn features corresponding to craters and boulders of </a:t>
            </a:r>
          </a:p>
          <a:p>
            <a:r>
              <a:rPr lang="en-US" sz="1000" dirty="0"/>
              <a:t>different shapes and dimensions.</a:t>
            </a:r>
          </a:p>
          <a:p>
            <a:endParaRPr lang="en-US" sz="1000" dirty="0"/>
          </a:p>
          <a:p>
            <a:r>
              <a:rPr lang="en-US" sz="1000" dirty="0"/>
              <a:t>Data Augmentation: </a:t>
            </a:r>
            <a:r>
              <a:rPr lang="en-US" sz="1000" dirty="0" err="1"/>
              <a:t>Robustify</a:t>
            </a:r>
            <a:r>
              <a:rPr lang="en-US" sz="1000" dirty="0"/>
              <a:t> the model by applying the following data augmentation techniques: rotation, scaling, and contrast adjustment to simulate other</a:t>
            </a:r>
          </a:p>
          <a:p>
            <a:r>
              <a:rPr lang="en-US" sz="1000" dirty="0"/>
              <a:t> illumination conditions and views.</a:t>
            </a:r>
          </a:p>
          <a:p>
            <a:endParaRPr lang="en-US" sz="1000" dirty="0"/>
          </a:p>
          <a:p>
            <a:r>
              <a:rPr lang="en-US" sz="1000" dirty="0"/>
              <a:t>Detection and Quantification: The locations and boundaries of craters and boulders will then be predicted in new OHRC images by the trained model. Apply</a:t>
            </a:r>
          </a:p>
          <a:p>
            <a:r>
              <a:rPr lang="en-US" sz="1000" dirty="0"/>
              <a:t> post-processing techniques in refining these predictions in order to filter out false positives.</a:t>
            </a:r>
          </a:p>
          <a:p>
            <a:endParaRPr lang="en-US" sz="1000" dirty="0"/>
          </a:p>
          <a:p>
            <a:r>
              <a:rPr lang="en-US" sz="1000" dirty="0" err="1"/>
              <a:t>Selenographic</a:t>
            </a:r>
            <a:r>
              <a:rPr lang="en-US" sz="1000" dirty="0"/>
              <a:t> Position and Dimension Calculation: Implement an algorithm that will calculate the </a:t>
            </a:r>
            <a:r>
              <a:rPr lang="en-US" sz="1000" dirty="0" err="1"/>
              <a:t>selenographic</a:t>
            </a:r>
            <a:r>
              <a:rPr lang="en-US" sz="1000" dirty="0"/>
              <a:t> coordinates and diameters of the detected </a:t>
            </a:r>
          </a:p>
          <a:p>
            <a:r>
              <a:rPr lang="en-US" sz="1000" dirty="0"/>
              <a:t>craters and boulders. This includes converting the pixel coordinates from the segmented images into lunar coordinates.</a:t>
            </a:r>
          </a:p>
          <a:p>
            <a:endParaRPr lang="en-US" sz="1000" dirty="0"/>
          </a:p>
          <a:p>
            <a:r>
              <a:rPr lang="en-US" sz="1000" dirty="0"/>
              <a:t>Shape File Generation: Generate a polygonal shape file or any other form of geospatial data format containing the boundaries and associated attributes, </a:t>
            </a:r>
          </a:p>
          <a:p>
            <a:r>
              <a:rPr lang="en-US" sz="1000" dirty="0"/>
              <a:t>namely size and position, of the detected craters and boulders.</a:t>
            </a:r>
          </a:p>
          <a:p>
            <a:endParaRPr lang="en-US" sz="1000" dirty="0"/>
          </a:p>
          <a:p>
            <a:r>
              <a:rPr lang="en-US" sz="1000" dirty="0"/>
              <a:t>Evaluation: By evaluating the model on test cases, check the accuracy with precision, recall, and F1-scores by comparing the features it detected against a </a:t>
            </a:r>
          </a:p>
          <a:p>
            <a:r>
              <a:rPr lang="en-US" sz="1000" dirty="0"/>
              <a:t>manually labeled validation set.</a:t>
            </a:r>
            <a:endParaRPr lang="en-IN" sz="10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72" name="Google Shape;72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8" y="0"/>
            <a:ext cx="9142401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5"/>
          <p:cNvSpPr txBox="1"/>
          <p:nvPr/>
        </p:nvSpPr>
        <p:spPr>
          <a:xfrm>
            <a:off x="109950" y="818550"/>
            <a:ext cx="8882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Tools and Technology Used (50 words)</a:t>
            </a:r>
            <a:endParaRPr sz="18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D0FE8E-28FB-02C4-92A4-487FEA384F94}"/>
              </a:ext>
            </a:extLst>
          </p:cNvPr>
          <p:cNvSpPr txBox="1"/>
          <p:nvPr/>
        </p:nvSpPr>
        <p:spPr>
          <a:xfrm>
            <a:off x="109950" y="1462750"/>
            <a:ext cx="8977138" cy="24622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Programming Languages: Python, C, C++</a:t>
            </a:r>
          </a:p>
          <a:p>
            <a:endParaRPr lang="en-IN" dirty="0"/>
          </a:p>
          <a:p>
            <a:r>
              <a:rPr lang="en-IN" dirty="0"/>
              <a:t>Libraries: TensorFlow/</a:t>
            </a:r>
            <a:r>
              <a:rPr lang="en-IN" dirty="0" err="1"/>
              <a:t>PyTorch</a:t>
            </a:r>
            <a:r>
              <a:rPr lang="en-IN" dirty="0"/>
              <a:t> (for deep learning), OpenCV (for image processing), GDAL (for geospatial data</a:t>
            </a:r>
          </a:p>
          <a:p>
            <a:r>
              <a:rPr lang="en-IN" dirty="0"/>
              <a:t> handling), </a:t>
            </a:r>
            <a:r>
              <a:rPr lang="en-IN" dirty="0" err="1"/>
              <a:t>Keras</a:t>
            </a:r>
            <a:r>
              <a:rPr lang="en-IN" dirty="0"/>
              <a:t> and Shapely library for creating and manipulating shapefiles, Matplotlib and Seaborn for data </a:t>
            </a:r>
          </a:p>
          <a:p>
            <a:r>
              <a:rPr lang="en-IN" dirty="0"/>
              <a:t>visualization and model evaluation</a:t>
            </a:r>
          </a:p>
          <a:p>
            <a:endParaRPr lang="en-IN" dirty="0"/>
          </a:p>
          <a:p>
            <a:r>
              <a:rPr lang="en-IN" dirty="0"/>
              <a:t>Software: QGIS (for shape file handling and visualization)</a:t>
            </a:r>
          </a:p>
          <a:p>
            <a:endParaRPr lang="en-IN" dirty="0"/>
          </a:p>
          <a:p>
            <a:r>
              <a:rPr lang="en-IN" dirty="0"/>
              <a:t>Data Formats: Polygonal shapefiles for crater/boulder boundaries</a:t>
            </a:r>
          </a:p>
          <a:p>
            <a:endParaRPr lang="en-IN" dirty="0"/>
          </a:p>
          <a:p>
            <a:r>
              <a:rPr lang="en-IN" dirty="0"/>
              <a:t>Image Processing Techniques: Edge detection, morphological operations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80" name="Google Shape;80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8" y="0"/>
            <a:ext cx="9142401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6"/>
          <p:cNvSpPr txBox="1"/>
          <p:nvPr/>
        </p:nvSpPr>
        <p:spPr>
          <a:xfrm>
            <a:off x="-49800" y="445025"/>
            <a:ext cx="8882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 dirty="0">
                <a:solidFill>
                  <a:srgbClr val="61616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Opportunity should be able to explain the following:</a:t>
            </a:r>
            <a:endParaRPr sz="1800" dirty="0">
              <a:solidFill>
                <a:srgbClr val="61616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616161"/>
              </a:buClr>
              <a:buSzPts val="1800"/>
              <a:buFont typeface="Poppins"/>
              <a:buChar char="●"/>
            </a:pPr>
            <a:r>
              <a:rPr lang="en-GB" sz="1000" dirty="0">
                <a:solidFill>
                  <a:srgbClr val="616161"/>
                </a:solidFill>
                <a:latin typeface="Poppins"/>
                <a:ea typeface="Poppins"/>
                <a:cs typeface="Poppins"/>
                <a:sym typeface="Poppins"/>
              </a:rPr>
              <a:t>How different is it from any of the other existing ideas?</a:t>
            </a:r>
            <a:endParaRPr sz="1000" dirty="0">
              <a:solidFill>
                <a:srgbClr val="61616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800"/>
              <a:buFont typeface="Poppins"/>
              <a:buChar char="●"/>
            </a:pPr>
            <a:r>
              <a:rPr lang="en-GB" sz="1000" dirty="0">
                <a:solidFill>
                  <a:srgbClr val="616161"/>
                </a:solidFill>
                <a:latin typeface="Poppins"/>
                <a:ea typeface="Poppins"/>
                <a:cs typeface="Poppins"/>
                <a:sym typeface="Poppins"/>
              </a:rPr>
              <a:t>How will it be able to solve the problem?</a:t>
            </a:r>
            <a:endParaRPr sz="1000" dirty="0">
              <a:solidFill>
                <a:srgbClr val="61616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800"/>
              <a:buFont typeface="Poppins"/>
              <a:buChar char="●"/>
            </a:pPr>
            <a:r>
              <a:rPr lang="en-GB" sz="1000" dirty="0">
                <a:solidFill>
                  <a:srgbClr val="616161"/>
                </a:solidFill>
                <a:latin typeface="Poppins"/>
                <a:ea typeface="Poppins"/>
                <a:cs typeface="Poppins"/>
                <a:sym typeface="Poppins"/>
              </a:rPr>
              <a:t>USP of the proposed solution</a:t>
            </a:r>
            <a:endParaRPr sz="1000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DD2AA3A-11CE-3568-C671-6FC9C552D08F}"/>
              </a:ext>
            </a:extLst>
          </p:cNvPr>
          <p:cNvSpPr txBox="1"/>
          <p:nvPr/>
        </p:nvSpPr>
        <p:spPr>
          <a:xfrm>
            <a:off x="0" y="1803928"/>
            <a:ext cx="9151864" cy="9002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Most of the existing methods for crater detection are based on conventional image processing techniques that have limited performance in cases of</a:t>
            </a:r>
          </a:p>
          <a:p>
            <a:r>
              <a:rPr lang="en-US" sz="1050" dirty="0"/>
              <a:t> varying illumination and complex terrain conditions. In this paper, we put forward a more advanced deep learning technique tailored for the purpose of</a:t>
            </a:r>
          </a:p>
          <a:p>
            <a:r>
              <a:rPr lang="en-US" sz="1050" dirty="0"/>
              <a:t> crater and boulder detection to handle a diversity of shapes, sizes, and lighting conditions more robustly and accurately. This gives a holistic solution, </a:t>
            </a:r>
          </a:p>
          <a:p>
            <a:r>
              <a:rPr lang="en-US" sz="1050" dirty="0"/>
              <a:t>adding data augmentation and learning transfer with universal applications under different conditions, unlike the current models, which might be</a:t>
            </a:r>
          </a:p>
          <a:p>
            <a:r>
              <a:rPr lang="en-US" sz="1050" dirty="0"/>
              <a:t> applicable only to specific shapes or sizes of craters.</a:t>
            </a:r>
            <a:endParaRPr lang="en-IN" sz="105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080167-4A4C-A175-98BE-8D6C8AE13701}"/>
              </a:ext>
            </a:extLst>
          </p:cNvPr>
          <p:cNvSpPr txBox="1"/>
          <p:nvPr/>
        </p:nvSpPr>
        <p:spPr>
          <a:xfrm>
            <a:off x="0" y="2850757"/>
            <a:ext cx="926567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By applying state-of-the-art AI/ML models with a Deep CNN architecture, our solution is capable of automatically and accurately detecting craters and</a:t>
            </a:r>
          </a:p>
          <a:p>
            <a:r>
              <a:rPr lang="en-US" sz="1050" dirty="0"/>
              <a:t> boulders, hence reducing the need for manual annotation, therefore accelerating the analysis process. Deep training on different datasets efficiently </a:t>
            </a:r>
          </a:p>
          <a:p>
            <a:r>
              <a:rPr lang="en-US" sz="1050" dirty="0"/>
              <a:t>identifies craters and boulders with different characteristics. Furthermore, polygonal shapefiles and geospatial tools facilitate accurate mapping that </a:t>
            </a:r>
          </a:p>
          <a:p>
            <a:r>
              <a:rPr lang="en-US" sz="1050" dirty="0"/>
              <a:t>enables geospatial analysis, and it is because of this that the output in the above magnitude becomes quite actionable to researchers.</a:t>
            </a:r>
            <a:endParaRPr lang="en-IN" sz="105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1D16405-E0DB-1855-4CF5-BE639DACD616}"/>
              </a:ext>
            </a:extLst>
          </p:cNvPr>
          <p:cNvSpPr txBox="1"/>
          <p:nvPr/>
        </p:nvSpPr>
        <p:spPr>
          <a:xfrm>
            <a:off x="0" y="3736004"/>
            <a:ext cx="9090950" cy="9002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Our solution stands out in its sophisticated ability to automatically detect, measure and classify craters as well as boulders on OHRC images. It's able</a:t>
            </a:r>
          </a:p>
          <a:p>
            <a:r>
              <a:rPr lang="en-US" sz="1050" dirty="0"/>
              <a:t> to perform well with several different shapes and sizes - almost no matter their illumination conditions, giving accurate </a:t>
            </a:r>
            <a:r>
              <a:rPr lang="en-US" sz="1050" dirty="0" err="1"/>
              <a:t>selenographic</a:t>
            </a:r>
            <a:r>
              <a:rPr lang="en-US" sz="1050" dirty="0"/>
              <a:t> positioning </a:t>
            </a:r>
          </a:p>
          <a:p>
            <a:r>
              <a:rPr lang="en-US" sz="1050" dirty="0"/>
              <a:t>accuracy as well. This detailed, globally consistent and computationally compatible data set will improve the scientific good of lunar geologic maps for</a:t>
            </a:r>
          </a:p>
          <a:p>
            <a:r>
              <a:rPr lang="en-US" sz="1050" dirty="0"/>
              <a:t> serial exploration missions by contributing through more accurate and relevant datasets to what is known about the nature of surface materials on </a:t>
            </a:r>
          </a:p>
          <a:p>
            <a:r>
              <a:rPr lang="en-US" sz="1050" dirty="0"/>
              <a:t>Mare Tranquillitatis.</a:t>
            </a:r>
            <a:endParaRPr lang="en-IN" sz="10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88" name="Google Shape;88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8" y="0"/>
            <a:ext cx="9142401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7"/>
          <p:cNvSpPr txBox="1"/>
          <p:nvPr/>
        </p:nvSpPr>
        <p:spPr>
          <a:xfrm>
            <a:off x="134400" y="806350"/>
            <a:ext cx="8845200" cy="6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Proposed architecture/user diagram</a:t>
            </a:r>
            <a:endParaRPr sz="18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20014F-501B-0414-A418-03D1610312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7307" y="1240710"/>
            <a:ext cx="4671056" cy="375991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96" name="Google Shape;96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8" y="0"/>
            <a:ext cx="9142401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8"/>
          <p:cNvSpPr txBox="1"/>
          <p:nvPr/>
        </p:nvSpPr>
        <p:spPr>
          <a:xfrm>
            <a:off x="0" y="558312"/>
            <a:ext cx="8582880" cy="346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 dirty="0">
                <a:solidFill>
                  <a:srgbClr val="61616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List of features offered by the solution</a:t>
            </a:r>
            <a:endParaRPr sz="1800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2C6F23-5DC3-7E0B-4D1A-889F699854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1039187"/>
            <a:ext cx="4572000" cy="222880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924B5D1-CE5D-6842-87D2-197766A248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4350" y="1152475"/>
            <a:ext cx="4343400" cy="15138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3CD0DC6-E22D-F42B-2698-91EA6D4032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23602" y="2701274"/>
            <a:ext cx="4108698" cy="219463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564961E-B3CE-D1D6-4DED-8E89F17239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199" y="3267991"/>
            <a:ext cx="4344199" cy="182038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04" name="Google Shape;104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8" y="0"/>
            <a:ext cx="9142401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9"/>
          <p:cNvSpPr txBox="1"/>
          <p:nvPr/>
        </p:nvSpPr>
        <p:spPr>
          <a:xfrm>
            <a:off x="134400" y="806350"/>
            <a:ext cx="8845200" cy="6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 dirty="0">
                <a:solidFill>
                  <a:srgbClr val="61616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Process flow diagram or Use-case diagram</a:t>
            </a:r>
            <a:endParaRPr sz="1800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5427BEA-38DE-5668-CACB-EC6AA8C79A81}"/>
              </a:ext>
            </a:extLst>
          </p:cNvPr>
          <p:cNvSpPr/>
          <p:nvPr/>
        </p:nvSpPr>
        <p:spPr>
          <a:xfrm>
            <a:off x="571500" y="1600200"/>
            <a:ext cx="1471613" cy="30777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OHRC Dataset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43393B5-4689-A210-42CE-8758D4011B53}"/>
              </a:ext>
            </a:extLst>
          </p:cNvPr>
          <p:cNvSpPr/>
          <p:nvPr/>
        </p:nvSpPr>
        <p:spPr>
          <a:xfrm>
            <a:off x="2837381" y="1613100"/>
            <a:ext cx="2407808" cy="29487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Preprocessing Module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F8F6695-85EE-0281-8166-42DBC5EAD43E}"/>
              </a:ext>
            </a:extLst>
          </p:cNvPr>
          <p:cNvSpPr/>
          <p:nvPr/>
        </p:nvSpPr>
        <p:spPr>
          <a:xfrm>
            <a:off x="2146818" y="2218834"/>
            <a:ext cx="1532213" cy="29487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Training Subset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D868F9C-EEF2-EE24-5BD4-F0E25A51F03B}"/>
              </a:ext>
            </a:extLst>
          </p:cNvPr>
          <p:cNvSpPr/>
          <p:nvPr/>
        </p:nvSpPr>
        <p:spPr>
          <a:xfrm>
            <a:off x="4557000" y="2218834"/>
            <a:ext cx="1532213" cy="29487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Training Subset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802B63A-3CD9-8D1A-A07F-6E5F219032EF}"/>
              </a:ext>
            </a:extLst>
          </p:cNvPr>
          <p:cNvSpPr/>
          <p:nvPr/>
        </p:nvSpPr>
        <p:spPr>
          <a:xfrm>
            <a:off x="3169930" y="2901645"/>
            <a:ext cx="2112873" cy="29487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Deep Learning Module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9025129-96F8-49E2-1315-93E497C590D4}"/>
              </a:ext>
            </a:extLst>
          </p:cNvPr>
          <p:cNvSpPr/>
          <p:nvPr/>
        </p:nvSpPr>
        <p:spPr>
          <a:xfrm>
            <a:off x="3102064" y="3431309"/>
            <a:ext cx="2248604" cy="29487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Crater/Boulder Detection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1195A3B-8B64-2AAD-AB61-29EAC53E3238}"/>
              </a:ext>
            </a:extLst>
          </p:cNvPr>
          <p:cNvSpPr/>
          <p:nvPr/>
        </p:nvSpPr>
        <p:spPr>
          <a:xfrm>
            <a:off x="2930614" y="3955702"/>
            <a:ext cx="2591504" cy="29487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Shapefile Generation Module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ADEEA98-CE69-E530-FBA6-86078A018769}"/>
              </a:ext>
            </a:extLst>
          </p:cNvPr>
          <p:cNvSpPr/>
          <p:nvPr/>
        </p:nvSpPr>
        <p:spPr>
          <a:xfrm>
            <a:off x="2494845" y="4503512"/>
            <a:ext cx="3463042" cy="29487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Shapefile with Crater/Boulder Information</a:t>
            </a:r>
            <a:endParaRPr lang="en-US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00EA003-108F-35E6-80CF-2F05C2C10A40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2043113" y="1754089"/>
            <a:ext cx="7942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6D28906-AB33-8708-3308-83623EA9968F}"/>
              </a:ext>
            </a:extLst>
          </p:cNvPr>
          <p:cNvCxnSpPr>
            <a:stCxn id="5" idx="2"/>
            <a:endCxn id="6" idx="0"/>
          </p:cNvCxnSpPr>
          <p:nvPr/>
        </p:nvCxnSpPr>
        <p:spPr>
          <a:xfrm flipH="1">
            <a:off x="2912925" y="1907977"/>
            <a:ext cx="1128360" cy="3108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8E7A81A-078A-9C93-38FD-46531A15AFFE}"/>
              </a:ext>
            </a:extLst>
          </p:cNvPr>
          <p:cNvCxnSpPr>
            <a:stCxn id="5" idx="2"/>
            <a:endCxn id="7" idx="0"/>
          </p:cNvCxnSpPr>
          <p:nvPr/>
        </p:nvCxnSpPr>
        <p:spPr>
          <a:xfrm>
            <a:off x="4041285" y="1907977"/>
            <a:ext cx="1281822" cy="3108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6AD8119-266A-ED2C-E2A9-7E67E9679928}"/>
              </a:ext>
            </a:extLst>
          </p:cNvPr>
          <p:cNvCxnSpPr>
            <a:stCxn id="6" idx="2"/>
            <a:endCxn id="8" idx="0"/>
          </p:cNvCxnSpPr>
          <p:nvPr/>
        </p:nvCxnSpPr>
        <p:spPr>
          <a:xfrm>
            <a:off x="2912925" y="2513711"/>
            <a:ext cx="1313442" cy="3879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F135BBF-A663-AC38-CFBA-DE18B119DCE9}"/>
              </a:ext>
            </a:extLst>
          </p:cNvPr>
          <p:cNvCxnSpPr>
            <a:endCxn id="8" idx="0"/>
          </p:cNvCxnSpPr>
          <p:nvPr/>
        </p:nvCxnSpPr>
        <p:spPr>
          <a:xfrm flipH="1">
            <a:off x="4226367" y="2513711"/>
            <a:ext cx="1096739" cy="3879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6ADABCB-CF19-E42B-0F0D-43FA013A2C32}"/>
              </a:ext>
            </a:extLst>
          </p:cNvPr>
          <p:cNvCxnSpPr>
            <a:stCxn id="8" idx="2"/>
            <a:endCxn id="9" idx="0"/>
          </p:cNvCxnSpPr>
          <p:nvPr/>
        </p:nvCxnSpPr>
        <p:spPr>
          <a:xfrm flipH="1">
            <a:off x="4226366" y="3196523"/>
            <a:ext cx="1" cy="2347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96554FF-A603-AAD9-1201-3523BF13DDD9}"/>
              </a:ext>
            </a:extLst>
          </p:cNvPr>
          <p:cNvCxnSpPr>
            <a:stCxn id="9" idx="2"/>
            <a:endCxn id="10" idx="0"/>
          </p:cNvCxnSpPr>
          <p:nvPr/>
        </p:nvCxnSpPr>
        <p:spPr>
          <a:xfrm>
            <a:off x="4226366" y="3726187"/>
            <a:ext cx="0" cy="2295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4432451-F4B8-F33B-5774-C01F0B207A9A}"/>
              </a:ext>
            </a:extLst>
          </p:cNvPr>
          <p:cNvCxnSpPr>
            <a:endCxn id="11" idx="0"/>
          </p:cNvCxnSpPr>
          <p:nvPr/>
        </p:nvCxnSpPr>
        <p:spPr>
          <a:xfrm>
            <a:off x="4212585" y="4250580"/>
            <a:ext cx="13781" cy="2529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04" name="Google Shape;104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8" y="0"/>
            <a:ext cx="9142401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B230E17-E7E0-F526-A878-66E0B9BD98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261" y="1095737"/>
            <a:ext cx="3213023" cy="1549927"/>
          </a:xfrm>
          <a:prstGeom prst="rect">
            <a:avLst/>
          </a:prstGeo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DAE6729-2299-687E-921E-1A3C859A4D1C}"/>
              </a:ext>
            </a:extLst>
          </p:cNvPr>
          <p:cNvSpPr/>
          <p:nvPr/>
        </p:nvSpPr>
        <p:spPr>
          <a:xfrm>
            <a:off x="499872" y="743260"/>
            <a:ext cx="2499360" cy="28635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Data Preprocessing Module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AFA6B06F-FC49-3438-087D-945C3C6F4EE6}"/>
              </a:ext>
            </a:extLst>
          </p:cNvPr>
          <p:cNvSpPr/>
          <p:nvPr/>
        </p:nvSpPr>
        <p:spPr>
          <a:xfrm>
            <a:off x="499872" y="3177744"/>
            <a:ext cx="2499360" cy="28635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T</a:t>
            </a:r>
            <a:r>
              <a:rPr lang="en-US" dirty="0"/>
              <a:t>raining and Testing Subset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E153D3C-CB08-D148-6A84-56FF877FE5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700" y="3780727"/>
            <a:ext cx="6625548" cy="676972"/>
          </a:xfrm>
          <a:prstGeom prst="rect">
            <a:avLst/>
          </a:prstGeom>
        </p:spPr>
      </p:pic>
      <p:graphicFrame>
        <p:nvGraphicFramePr>
          <p:cNvPr id="20" name="Diagram 19">
            <a:extLst>
              <a:ext uri="{FF2B5EF4-FFF2-40B4-BE49-F238E27FC236}">
                <a16:creationId xmlns:a16="http://schemas.microsoft.com/office/drawing/2014/main" id="{B9A89E95-AB2D-6F39-C085-011003FD8743}"/>
              </a:ext>
            </a:extLst>
          </p:cNvPr>
          <p:cNvGraphicFramePr/>
          <p:nvPr/>
        </p:nvGraphicFramePr>
        <p:xfrm>
          <a:off x="3815694" y="685801"/>
          <a:ext cx="4200144" cy="14095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graphicFrame>
        <p:nvGraphicFramePr>
          <p:cNvPr id="22" name="Diagram 21">
            <a:extLst>
              <a:ext uri="{FF2B5EF4-FFF2-40B4-BE49-F238E27FC236}">
                <a16:creationId xmlns:a16="http://schemas.microsoft.com/office/drawing/2014/main" id="{1CFE7ED9-0EFE-659B-632F-E9C06D39E47F}"/>
              </a:ext>
            </a:extLst>
          </p:cNvPr>
          <p:cNvGraphicFramePr/>
          <p:nvPr/>
        </p:nvGraphicFramePr>
        <p:xfrm>
          <a:off x="4188104" y="1447303"/>
          <a:ext cx="4200144" cy="14095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1" r:lo="rId12" r:qs="rId13" r:cs="rId14"/>
          </a:graphicData>
        </a:graphic>
      </p:graphicFrame>
    </p:spTree>
    <p:extLst>
      <p:ext uri="{BB962C8B-B14F-4D97-AF65-F5344CB8AC3E}">
        <p14:creationId xmlns:p14="http://schemas.microsoft.com/office/powerpoint/2010/main" val="23753533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04" name="Google Shape;104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8" y="0"/>
            <a:ext cx="9142401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DAE6729-2299-687E-921E-1A3C859A4D1C}"/>
              </a:ext>
            </a:extLst>
          </p:cNvPr>
          <p:cNvSpPr/>
          <p:nvPr/>
        </p:nvSpPr>
        <p:spPr>
          <a:xfrm>
            <a:off x="573024" y="835500"/>
            <a:ext cx="2499360" cy="28635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Deep Learning Module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BA9166-C0EA-3A67-96A0-1B50BE5C8B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872" y="1315960"/>
            <a:ext cx="5765107" cy="3192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835825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74</TotalTime>
  <Words>1224</Words>
  <Application>Microsoft Office PowerPoint</Application>
  <PresentationFormat>On-screen Show (16:9)</PresentationFormat>
  <Paragraphs>116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Poppins Medium</vt:lpstr>
      <vt:lpstr>Courier New</vt:lpstr>
      <vt:lpstr>Poppins</vt:lpstr>
      <vt:lpstr>Arial</vt:lpstr>
      <vt:lpstr>Calibri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AMITAYU GHOSH</cp:lastModifiedBy>
  <cp:revision>3</cp:revision>
  <dcterms:modified xsi:type="dcterms:W3CDTF">2024-07-27T18:29:50Z</dcterms:modified>
</cp:coreProperties>
</file>